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20C0F9-6FF7-4387-83FA-4CB2BA83C776}">
  <a:tblStyle styleId="{5820C0F9-6FF7-4387-83FA-4CB2BA83C7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be15cb26d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be15cb26d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WYSIWYG - What you see is what you get - the document is displayed like the final product as you write it.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babf2134b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babf2134b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table of the methods just described to bold text to indicate that text around the plain text is used to format the text itself within markup </a:t>
            </a:r>
            <a:r>
              <a:rPr lang="en"/>
              <a:t>languages.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e15cb26d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be15cb26d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LaTex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template allows you to focus on the content and not the formatting/layout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create very complex documents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reproduce style/typesetting of a document easily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easily change the typesetting of an entire document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add languages with other alphabets or mathematical notation easily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know LaTeX you can collaborate with others who use it!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c84a339a7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c84a339a7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LaTeX is and how it came to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that writing a document involves two distinct steps 1) writing the content and 2) determining how the content should be displayed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that applications like microsoft word interactively show you the formatting/arrangement of the document as you write, while markup languages embed how a file should display using specific tags within the text that are later manifested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 to understand how markup language tags result in changes to  how the text is displayed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e15cb26d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be15cb26d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LaTeX on it’s own can be quite a challenge, Overleaf makes LaTeX much more approachable.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84a339a7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c84a339a7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LaTex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template allows you to focus on the content and not the formatting/layout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create very complex documents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reproduce style/typesetting of a document easily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easily change the typesetting of an entire document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add languages with other alphabets or mathematical notation easily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know LaTeX you can collaborate with others who use it!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c5927a0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c5927a0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be15cb26d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be15cb26d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several ways to register an account on Overleaf.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be15cb26d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be15cb26d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Project Button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c84a339a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c84a339a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 tab shows many differnt kinds of templates possible including calenders, letters, CVs, books, and more.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b9ca840c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b9ca840c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Terms of use: You are free to adapt and share the work, but you must give credit to the Fred Hutchinson Cancer Center Data Science Lab, provide a link to the license (CC-BY 4.0) and indicate if changes were made.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be15cb26d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be15cb26d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official tag for some templates indicates that the publisher recoginizes and approves of the template as the official tempalte to use for submissions.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be15cb26d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be15cb26d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open as template button to get started with a template.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be15cb26d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be15cb26d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default view in Overleaf is to have raw text</a:t>
            </a:r>
            <a:r>
              <a:rPr lang="en"/>
              <a:t> shown</a:t>
            </a:r>
            <a:r>
              <a:rPr lang="en"/>
              <a:t> on the left, while the compiled text is shown on the right.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be15cb26d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be15cb26d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tab alows you to change the view.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e15cb26d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be15cb26d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the rendered version of the text in the location you just coded by pressing the arrow facing the pdf.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be15cb26d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be15cb26d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update the location of the source text to that of the rendered view, press the arrow facing left towards the source editor.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e15cb26d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be15cb26d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search the source text by click on the editor pane and typing the shortcut keys for find functions (control F).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e15cb26d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be15cb26d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the title to New Title.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be15cb26d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be15cb26d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update rendered file with your changes, press the recompile button.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be15cb26d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be15cb26d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resulting new title within the document.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b9ca840c8_0_164:notes"/>
          <p:cNvSpPr/>
          <p:nvPr>
            <p:ph idx="2" type="sldImg"/>
          </p:nvPr>
        </p:nvSpPr>
        <p:spPr>
          <a:xfrm>
            <a:off x="381316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b9ca840c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For individuals who: </a:t>
            </a:r>
            <a:r>
              <a:rPr lang="en" sz="2033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191919"/>
                </a:solidFill>
              </a:rPr>
              <a:t>Are unfamiliar with what LaTeX is, but like the idea of more customizable and reproducible formatting  of text in documents</a:t>
            </a:r>
            <a:r>
              <a:rPr lang="en">
                <a:solidFill>
                  <a:schemeClr val="dk1"/>
                </a:solidFill>
              </a:rPr>
              <a:t>. Have heard of LaTeX but don’t know how to use it in practice. Want guidance on collaborating with Overleaf.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d07d88c19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d07d88c19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Recognize that there are packages for LaTex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Understand that a command can either change the text within the brackets or cause a change to the overall document or 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 familiar with some common commands and notations for using LaTex to perform tasks such as: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creating headings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creating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starting and ending elements within the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07d88c1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d07d88c1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documentclass command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84a339a79_26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c84a339a79_26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top of the template shows usepackage several times.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07d88c1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d07d88c1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the title command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07d88c19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d07d88c19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backslash // ends a line.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d07d88c19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d07d88c19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texttt command changes the font within the brackets to typewriter font.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d07d88c19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d07d88c19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double percent sign</a:t>
            </a:r>
            <a:r>
              <a:rPr lang="en"/>
              <a:t> %% creates a comment that will not show up in the final document.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d07d88c19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d07d88c19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author section, the \And allows for additional authors to be added and needs to be used between each other.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07d88c19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07d88c19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author section, the brackets for the original author command need to be closed.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d07d88c19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d07d88c19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begin and maketitle commands specify where certian formatting should occur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b9ca840c8_0_179:notes"/>
          <p:cNvSpPr/>
          <p:nvPr>
            <p:ph idx="2" type="sldImg"/>
          </p:nvPr>
        </p:nvSpPr>
        <p:spPr>
          <a:xfrm>
            <a:off x="381316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b9ca840c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Concepts discussed in the</a:t>
            </a:r>
            <a:r>
              <a:rPr b="1" lang="en">
                <a:solidFill>
                  <a:schemeClr val="dk1"/>
                </a:solidFill>
              </a:rPr>
              <a:t> Latex and Overleaf </a:t>
            </a:r>
            <a:r>
              <a:rPr lang="en">
                <a:solidFill>
                  <a:schemeClr val="dk1"/>
                </a:solidFill>
              </a:rPr>
              <a:t>course: What typesetting is. </a:t>
            </a:r>
            <a:r>
              <a:rPr lang="en">
                <a:solidFill>
                  <a:schemeClr val="dk1"/>
                </a:solidFill>
              </a:rPr>
              <a:t>What LaTeX is used for and how it came to be</a:t>
            </a:r>
            <a:r>
              <a:rPr lang="en">
                <a:solidFill>
                  <a:schemeClr val="dk1"/>
                </a:solidFill>
              </a:rPr>
              <a:t>. </a:t>
            </a:r>
            <a:r>
              <a:rPr lang="en">
                <a:solidFill>
                  <a:schemeClr val="dk1"/>
                </a:solidFill>
              </a:rPr>
              <a:t>How Overleaf makes writing LaTeX documents easier.How to work with a template for a scientific article intended for arXiv. How to collaborate on Overleaf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 </a:t>
            </a:r>
            <a:r>
              <a:rPr lang="en">
                <a:solidFill>
                  <a:schemeClr val="dk1"/>
                </a:solidFill>
              </a:rPr>
              <a:t>How to get help if you run into issues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07d88c1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d07d88c1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sections in the template showing how it creates a number and bold text.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d07d88c19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d07d88c19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subsection with dummy text.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d07d88c19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d07d88c19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paragraph section will not be numbered but whatever text is within the brackets will be in bold.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07d88c19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d07d88c19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figures and images to documents, 2. Add references and citations to documents, 3. Add tables to documents, 4. Create reference links back to a figure, table, or 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c91f28435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c91f28435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the code for a figure when you have a png file to use.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c91f28435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c91f28435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template.tex file is the file we have been working in. You can see it in the left menu.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c91f28435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c91f28435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of the image file called test.png in the left menu.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c91f28435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c91f28435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file button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c91f28435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c91f28435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for uploading a file.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c91f28435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c91f28435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code for the table.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b9ca840c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b9ca840c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This course will demonstrate how to: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Be familiar with what LaTeX is and understand the origins of how it came to 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Understand the benefits of using LaTeX and Overleaf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Get started writing in Overleaf with a template for a scientific manuscript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Add references to a document in Overleaf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Get help if you encounter challenges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Work collaboratively on Overleaf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c91f28435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c91f28435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resulting table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c91f28435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c91f28435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caption</a:t>
            </a:r>
            <a:r>
              <a:rPr lang="en"/>
              <a:t> command adds the table title.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c91f28435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c91f28435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c91f2843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c91f2843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toprule command adds a line to the top of the table after the title.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c91f28435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c91f28435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multicolumn command allows you to create text that spans across multiple columns.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c91f28435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c91f28435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cmidrule command adds the line or "rule" under the multicolumn that says "Part".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c91f28435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c91f28435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text within the tables requires an &amp; to indicate different cells within the table</a:t>
            </a:r>
            <a:r>
              <a:rPr lang="en"/>
              <a:t>"rule" under the multicolumn that says "Part".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c91f28435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c91f28435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lines to specific parts of the middle of the table requires the midrule command.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c91f2843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c91f2843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bottomrule </a:t>
            </a:r>
            <a:r>
              <a:rPr lang="en"/>
              <a:t>command</a:t>
            </a:r>
            <a:r>
              <a:rPr lang="en"/>
              <a:t> adds the line at the bottom of the table.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c91f28435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c91f28435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 function is used to stop the tabular mode and to finish the table.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e15cb26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e15cb26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LaTex is not latex (the material used for protective </a:t>
            </a:r>
            <a:r>
              <a:rPr lang="en"/>
              <a:t>gloves</a:t>
            </a:r>
            <a:r>
              <a:rPr lang="en"/>
              <a:t> and other items).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c91f28435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c91f28435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 function is used to stop the tabular mode and to finish the table.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c91f28435b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c91f28435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 link to the introduction, which is section 1, we can apply the same method using the sec tag.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c91f28435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c91f28435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 citation, use the cite command and be sure that you update your bib file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c91f28435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c91f28435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 a bibliography, we can just undo the comment infront of the  bibliography command. This is sufficient to create the </a:t>
            </a:r>
            <a:r>
              <a:rPr lang="en"/>
              <a:t>bibliography if we have a .bib file.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c84a339a7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c84a339a7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how Overleaf offers extra support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when there is an Issue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how to get help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c917691280_1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c917691280_1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Overleaf makes code suggestions based on what you have </a:t>
            </a:r>
            <a:r>
              <a:rPr lang="en"/>
              <a:t>already</a:t>
            </a:r>
            <a:r>
              <a:rPr lang="en"/>
              <a:t> typed. You can click the suggestion to autocomplete your code. 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c917691280_10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c917691280_10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symbol </a:t>
            </a:r>
            <a:r>
              <a:rPr lang="en"/>
              <a:t>palette</a:t>
            </a:r>
            <a:r>
              <a:rPr lang="en"/>
              <a:t> can be very </a:t>
            </a:r>
            <a:r>
              <a:rPr lang="en"/>
              <a:t>helpful. It can be accessed at the top of the source editor. 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cc5927a0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cc5927a0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History Tab shows you changes when in comparison mode. Changes are highlighted in color.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cc5927a0b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cc5927a0b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errors can take you to the line that is problematic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c917691280_10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c917691280_10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of code with an error circle at the next line and a warning triangle at the previous line.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b9ca840c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bb9ca840c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LaTeX is and how it came to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that writing a document involves two distinct steps 1) writing the content and 2) determining how the content should be displayed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that applications like microsoft word interactively show you the formatting/arrangement of the document as you write, while markup languages embed how a file should display using specific tags within the text that are later manifested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 to understand how markup language tags result in changes to  how the text is displayed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d07d88c19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d07d88c19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familiar with tools available for collaboration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projects for others to view or 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reviewing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comments to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c917691280_10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c917691280_10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mage of the user icon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c917691280_10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c917691280_10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share button allows you to share your project similar to a Google doc.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c917691280_10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c917691280_10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submit button helps you submit documents directly to publishers.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c917691280_10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c917691280_10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of where to turn track changes on and off once the Review button has been pressed.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c917691280_10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c917691280_10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</a:t>
            </a:r>
            <a:r>
              <a:rPr lang="en"/>
              <a:t>highlighting</a:t>
            </a:r>
            <a:r>
              <a:rPr lang="en"/>
              <a:t> text to add a comment.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c917691280_10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c917691280_10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of verifying an example comment and then the result of creating a comment that can be edited, responded to, or resolved.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c917691280_10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c917691280_10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of the resolved comment button.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cfb6c6ff1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cfb6c6ff1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1. Connect your GitHub and Overleaf accounts, 2. Set up a project to sync with GitHub, 3. Sync changes to and from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cfb6c6ff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cfb6c6ff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home button to go to the main menu if you are in a project.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e15cb26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be15cb26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LaTeX allows for fancy document typesetting (meaning formatting and text layout), where as traditional text editors like Microsoft Word requires manual </a:t>
            </a:r>
            <a:r>
              <a:rPr lang="en"/>
              <a:t>formatting</a:t>
            </a:r>
            <a:r>
              <a:rPr lang="en"/>
              <a:t> and layout, which often leads to typical </a:t>
            </a:r>
            <a:r>
              <a:rPr lang="en"/>
              <a:t>looking documents.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cfb6c6ff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cfb6c6ff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button on the upper right corner.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cfb6c6ff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cfb6c6ff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settings button under the account button.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cfb6c6ff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cfb6c6ff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button to sync with GitHub.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cfb6c6ff1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cfb6c6ff1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Overleaf menu button to go to the main menu if you are in a project.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cfb6c6ff1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cfb6c6ff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Sync section of the Overleaf Menu.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cfb6c6ff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cfb6c6ff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Popup when exporting a project to GitHub.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cfb6c6ff1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cfb6c6ff1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e15cb26d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e15cb26d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Historically making printed documents </a:t>
            </a:r>
            <a:r>
              <a:rPr lang="en"/>
              <a:t>required</a:t>
            </a:r>
            <a:r>
              <a:rPr lang="en"/>
              <a:t> two steps: 1. Writing the content by hand, 2. Determine the layout and font and </a:t>
            </a:r>
            <a:r>
              <a:rPr lang="en"/>
              <a:t>arrangement</a:t>
            </a:r>
            <a:r>
              <a:rPr lang="en"/>
              <a:t> of the text with stamps.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TCR2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6469" l="4087" r="16841" t="7958"/>
          <a:stretch/>
        </p:blipFill>
        <p:spPr>
          <a:xfrm>
            <a:off x="7729325" y="4383150"/>
            <a:ext cx="1052124" cy="6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107800" y="765675"/>
            <a:ext cx="5607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47250" y="26266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None/>
              <a:defRPr sz="29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01858" y="4706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496" y="490"/>
            <a:ext cx="2951425" cy="2879357"/>
            <a:chOff x="1496" y="75"/>
            <a:chExt cx="2951425" cy="288976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-5400000">
            <a:off x="-44920" y="-98350"/>
            <a:ext cx="5152800" cy="5153700"/>
          </a:xfrm>
          <a:prstGeom prst="diagStripe">
            <a:avLst>
              <a:gd fmla="val 50000" name="adj"/>
            </a:avLst>
          </a:prstGeom>
          <a:solidFill>
            <a:srgbClr val="000000">
              <a:alpha val="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-8650" y="1103325"/>
            <a:ext cx="3996600" cy="3996900"/>
          </a:xfrm>
          <a:prstGeom prst="diagStripe">
            <a:avLst>
              <a:gd fmla="val 58774" name="adj"/>
            </a:avLst>
          </a:prstGeom>
          <a:solidFill>
            <a:srgbClr val="000000">
              <a:alpha val="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288" y="4374628"/>
            <a:ext cx="782463" cy="68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4">
            <a:alphaModFix/>
          </a:blip>
          <a:srcRect b="-4624" l="0" r="-1947" t="0"/>
          <a:stretch/>
        </p:blipFill>
        <p:spPr>
          <a:xfrm>
            <a:off x="6554975" y="4470376"/>
            <a:ext cx="1099126" cy="4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6" name="Google Shape;116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1"/>
          <p:cNvSpPr txBox="1"/>
          <p:nvPr/>
        </p:nvSpPr>
        <p:spPr>
          <a:xfrm>
            <a:off x="6888250" y="4804363"/>
            <a:ext cx="17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2"/>
          <p:cNvGrpSpPr/>
          <p:nvPr/>
        </p:nvGrpSpPr>
        <p:grpSpPr>
          <a:xfrm rot="-1323556">
            <a:off x="-1089852" y="335515"/>
            <a:ext cx="10790510" cy="4778343"/>
            <a:chOff x="4406400" y="0"/>
            <a:chExt cx="4737600" cy="5143500"/>
          </a:xfrm>
        </p:grpSpPr>
        <p:sp>
          <p:nvSpPr>
            <p:cNvPr id="140" name="Google Shape;140;p1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4" name="Google Shape;24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3"/>
          <p:cNvSpPr txBox="1"/>
          <p:nvPr/>
        </p:nvSpPr>
        <p:spPr>
          <a:xfrm>
            <a:off x="6867275" y="4804363"/>
            <a:ext cx="17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4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7194875" y="4804788"/>
            <a:ext cx="17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5" name="Google Shape;55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5"/>
          <p:cNvSpPr txBox="1"/>
          <p:nvPr>
            <p:ph type="title"/>
          </p:nvPr>
        </p:nvSpPr>
        <p:spPr>
          <a:xfrm>
            <a:off x="1185600" y="334850"/>
            <a:ext cx="788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5"/>
          <p:cNvSpPr txBox="1"/>
          <p:nvPr/>
        </p:nvSpPr>
        <p:spPr>
          <a:xfrm>
            <a:off x="1409625" y="1455425"/>
            <a:ext cx="37395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Except where otherwise indicated, The contents of this slide presentation are available for use under the </a:t>
            </a: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Creative Commons Attribution 4.0 license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.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You are free to adapt and share the work, but you must give appropriate credit, provide a link to the license, and indicate if changes were made.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Lato"/>
                <a:ea typeface="Lato"/>
                <a:cs typeface="Lato"/>
                <a:sym typeface="Lato"/>
              </a:rPr>
              <a:t>Sample attribution: 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[Title of work] by the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Fred Hutchinson Cancer Center 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Data Science Lab. </a:t>
            </a:r>
            <a:r>
              <a:rPr lang="en" sz="1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CC-BY 4.0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" name="Google Shape;5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26" y="2173675"/>
            <a:ext cx="2192209" cy="7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2" name="Google Shape;6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6"/>
          <p:cNvSpPr txBox="1"/>
          <p:nvPr>
            <p:ph type="title"/>
          </p:nvPr>
        </p:nvSpPr>
        <p:spPr>
          <a:xfrm>
            <a:off x="1101175" y="393750"/>
            <a:ext cx="7950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6"/>
          <p:cNvSpPr txBox="1"/>
          <p:nvPr/>
        </p:nvSpPr>
        <p:spPr>
          <a:xfrm>
            <a:off x="7140125" y="4804788"/>
            <a:ext cx="17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7"/>
          <p:cNvSpPr txBox="1"/>
          <p:nvPr/>
        </p:nvSpPr>
        <p:spPr>
          <a:xfrm>
            <a:off x="7370100" y="4792238"/>
            <a:ext cx="17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7" name="Google Shape;77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6889175" y="4804788"/>
            <a:ext cx="17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0" name="Google Shape;10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4" name="Google Shape;104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9"/>
          <p:cNvSpPr txBox="1"/>
          <p:nvPr/>
        </p:nvSpPr>
        <p:spPr>
          <a:xfrm>
            <a:off x="7118225" y="4804788"/>
            <a:ext cx="17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0"/>
          <p:cNvGrpSpPr/>
          <p:nvPr/>
        </p:nvGrpSpPr>
        <p:grpSpPr>
          <a:xfrm>
            <a:off x="52750" y="4779768"/>
            <a:ext cx="501269" cy="363621"/>
            <a:chOff x="0" y="3785672"/>
            <a:chExt cx="698925" cy="684657"/>
          </a:xfrm>
        </p:grpSpPr>
        <p:sp>
          <p:nvSpPr>
            <p:cNvPr id="109" name="Google Shape;109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</a:lstStyle>
          <a:p/>
        </p:txBody>
      </p:sp>
      <p:sp>
        <p:nvSpPr>
          <p:cNvPr id="112" name="Google Shape;1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0"/>
          <p:cNvSpPr txBox="1"/>
          <p:nvPr/>
        </p:nvSpPr>
        <p:spPr>
          <a:xfrm>
            <a:off x="7030625" y="4792238"/>
            <a:ext cx="17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hutchdatascience.org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hyperlink" Target="https://unsplash.com/@bramnaus?utm_source=unsplash&amp;utm_medium=referral&amp;utm_content=creditCopyText" TargetMode="External"/><Relationship Id="rId5" Type="http://schemas.openxmlformats.org/officeDocument/2006/relationships/hyperlink" Target="https://unsplash.com/@bramnaus?utm_source=unsplash&amp;utm_medium=referral&amp;utm_content=creditCopyText" TargetMode="External"/><Relationship Id="rId6" Type="http://schemas.openxmlformats.org/officeDocument/2006/relationships/hyperlink" Target="https://unsplash.com/s/photos/writing-on-computer?utm_source=unsplash&amp;utm_medium=referral&amp;utm_content=creditCopyText" TargetMode="External"/><Relationship Id="rId7" Type="http://schemas.openxmlformats.org/officeDocument/2006/relationships/hyperlink" Target="https://unsplash.com/s/photos/writing-on-computer?utm_source=unsplash&amp;utm_medium=referral&amp;utm_content=creditCopyText" TargetMode="External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unsplash.com/s/photos/tiny-cactus?utm_source=unsplash&amp;utm_medium=referral&amp;utm_content=creditCopyText" TargetMode="External"/><Relationship Id="rId10" Type="http://schemas.openxmlformats.org/officeDocument/2006/relationships/hyperlink" Target="https://unsplash.com/s/photos/tiny-cactus?utm_source=unsplash&amp;utm_medium=referral&amp;utm_content=creditCopyText" TargetMode="External"/><Relationship Id="rId12" Type="http://schemas.openxmlformats.org/officeDocument/2006/relationships/image" Target="../media/image53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unsplash.com/@elena_ramseier?utm_source=unsplash&amp;utm_medium=referral&amp;utm_content=creditCopyText" TargetMode="External"/><Relationship Id="rId4" Type="http://schemas.openxmlformats.org/officeDocument/2006/relationships/hyperlink" Target="https://unsplash.com/@elena_ramseier?utm_source=unsplash&amp;utm_medium=referral&amp;utm_content=creditCopyText" TargetMode="External"/><Relationship Id="rId9" Type="http://schemas.openxmlformats.org/officeDocument/2006/relationships/hyperlink" Target="https://unsplash.com/@anniespratt?utm_source=unsplash&amp;utm_medium=referral&amp;utm_content=creditCopyText" TargetMode="External"/><Relationship Id="rId5" Type="http://schemas.openxmlformats.org/officeDocument/2006/relationships/hyperlink" Target="https://unsplash.com/s/photos/cactus?utm_source=unsplash&amp;utm_medium=referral&amp;utm_content=creditCopyText" TargetMode="External"/><Relationship Id="rId6" Type="http://schemas.openxmlformats.org/officeDocument/2006/relationships/hyperlink" Target="https://unsplash.com/s/photos/cactus?utm_source=unsplash&amp;utm_medium=referral&amp;utm_content=creditCopyText" TargetMode="External"/><Relationship Id="rId7" Type="http://schemas.openxmlformats.org/officeDocument/2006/relationships/image" Target="../media/image54.jpg"/><Relationship Id="rId8" Type="http://schemas.openxmlformats.org/officeDocument/2006/relationships/hyperlink" Target="https://unsplash.com/@anniespratt?utm_source=unsplash&amp;utm_medium=referral&amp;utm_content=creditCopyTex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5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hyperlink" Target="https://unsplash.com/@uniqueton?utm_source=unsplash&amp;utm_medium=referral&amp;utm_content=creditCopyText" TargetMode="External"/><Relationship Id="rId6" Type="http://schemas.openxmlformats.org/officeDocument/2006/relationships/hyperlink" Target="https://unsplash.com/@uniqueton?utm_source=unsplash&amp;utm_medium=referral&amp;utm_content=creditCopyText" TargetMode="External"/><Relationship Id="rId7" Type="http://schemas.openxmlformats.org/officeDocument/2006/relationships/hyperlink" Target="https://unsplash.com/s/photos/latex?utm_source=unsplash&amp;utm_medium=referral&amp;utm_content=creditCopyText" TargetMode="External"/><Relationship Id="rId8" Type="http://schemas.openxmlformats.org/officeDocument/2006/relationships/hyperlink" Target="https://unsplash.com/s/photos/latex?utm_source=unsplash&amp;utm_medium=referral&amp;utm_content=creditCopyText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Relationship Id="rId4" Type="http://schemas.openxmlformats.org/officeDocument/2006/relationships/image" Target="../media/image92.png"/><Relationship Id="rId5" Type="http://schemas.openxmlformats.org/officeDocument/2006/relationships/image" Target="../media/image86.png"/><Relationship Id="rId6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Relationship Id="rId4" Type="http://schemas.openxmlformats.org/officeDocument/2006/relationships/image" Target="../media/image88.png"/><Relationship Id="rId5" Type="http://schemas.openxmlformats.org/officeDocument/2006/relationships/image" Target="../media/image7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Relationship Id="rId4" Type="http://schemas.openxmlformats.org/officeDocument/2006/relationships/image" Target="../media/image75.png"/><Relationship Id="rId5" Type="http://schemas.openxmlformats.org/officeDocument/2006/relationships/image" Target="../media/image9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8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1.png"/><Relationship Id="rId4" Type="http://schemas.openxmlformats.org/officeDocument/2006/relationships/image" Target="../media/image10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unsplash.com/s/photos/handwritten?utm_source=unsplash&amp;utm_medium=referral&amp;utm_content=creditCopyText" TargetMode="External"/><Relationship Id="rId10" Type="http://schemas.openxmlformats.org/officeDocument/2006/relationships/hyperlink" Target="https://unsplash.com/@dimhou?utm_source=unsplash&amp;utm_medium=referral&amp;utm_content=creditCopyText" TargetMode="External"/><Relationship Id="rId13" Type="http://schemas.openxmlformats.org/officeDocument/2006/relationships/image" Target="../media/image17.png"/><Relationship Id="rId12" Type="http://schemas.openxmlformats.org/officeDocument/2006/relationships/hyperlink" Target="https://unsplash.com/s/photos/handwritten?utm_source=unsplash&amp;utm_medium=referral&amp;utm_content=creditCopyText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unsplash.com/@etiennegirardet?utm_source=unsplash&amp;utm_medium=referral&amp;utm_content=creditCopyText" TargetMode="External"/><Relationship Id="rId4" Type="http://schemas.openxmlformats.org/officeDocument/2006/relationships/hyperlink" Target="https://unsplash.com/@etiennegirardet?utm_source=unsplash&amp;utm_medium=referral&amp;utm_content=creditCopyText" TargetMode="External"/><Relationship Id="rId9" Type="http://schemas.openxmlformats.org/officeDocument/2006/relationships/hyperlink" Target="https://unsplash.com/@dimhou?utm_source=unsplash&amp;utm_medium=referral&amp;utm_content=creditCopyText" TargetMode="External"/><Relationship Id="rId15" Type="http://schemas.openxmlformats.org/officeDocument/2006/relationships/image" Target="../media/image35.png"/><Relationship Id="rId14" Type="http://schemas.openxmlformats.org/officeDocument/2006/relationships/image" Target="../media/image21.png"/><Relationship Id="rId17" Type="http://schemas.openxmlformats.org/officeDocument/2006/relationships/hyperlink" Target="https://unsplash.com/@sinzianasusa?utm_source=unsplash&amp;utm_medium=referral&amp;utm_content=creditCopyText" TargetMode="External"/><Relationship Id="rId16" Type="http://schemas.openxmlformats.org/officeDocument/2006/relationships/hyperlink" Target="https://unsplash.com/@sinzianasusa?utm_source=unsplash&amp;utm_medium=referral&amp;utm_content=creditCopyText" TargetMode="External"/><Relationship Id="rId5" Type="http://schemas.openxmlformats.org/officeDocument/2006/relationships/hyperlink" Target="https://unsplash.com/s/photos/typesetting?utm_source=unsplash&amp;utm_medium=referral&amp;utm_content=creditCopyText" TargetMode="External"/><Relationship Id="rId19" Type="http://schemas.openxmlformats.org/officeDocument/2006/relationships/hyperlink" Target="https://unsplash.com/s/photos/book?utm_source=unsplash&amp;utm_medium=referral&amp;utm_content=creditCopyText" TargetMode="External"/><Relationship Id="rId6" Type="http://schemas.openxmlformats.org/officeDocument/2006/relationships/hyperlink" Target="https://unsplash.com/s/photos/typesetting?utm_source=unsplash&amp;utm_medium=referral&amp;utm_content=creditCopyText" TargetMode="External"/><Relationship Id="rId18" Type="http://schemas.openxmlformats.org/officeDocument/2006/relationships/hyperlink" Target="https://unsplash.com/s/photos/book?utm_source=unsplash&amp;utm_medium=referral&amp;utm_content=creditCopyText" TargetMode="External"/><Relationship Id="rId7" Type="http://schemas.openxmlformats.org/officeDocument/2006/relationships/image" Target="../media/image33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type="ctrTitle"/>
          </p:nvPr>
        </p:nvSpPr>
        <p:spPr>
          <a:xfrm>
            <a:off x="3022425" y="894675"/>
            <a:ext cx="5607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LaTeX and </a:t>
            </a:r>
            <a:r>
              <a:rPr lang="en"/>
              <a:t>OverLeaf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55"/>
              <a:t>for </a:t>
            </a:r>
            <a:r>
              <a:rPr lang="en" sz="3355"/>
              <a:t>Scientific Articles </a:t>
            </a:r>
            <a:endParaRPr sz="3355"/>
          </a:p>
        </p:txBody>
      </p:sp>
      <p:sp>
        <p:nvSpPr>
          <p:cNvPr id="163" name="Google Shape;163;p13"/>
          <p:cNvSpPr txBox="1"/>
          <p:nvPr>
            <p:ph idx="1" type="subTitle"/>
          </p:nvPr>
        </p:nvSpPr>
        <p:spPr>
          <a:xfrm>
            <a:off x="4004575" y="33432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Written by: Carrie Wright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550" y="1080675"/>
            <a:ext cx="4939626" cy="31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/>
        </p:nvSpPr>
        <p:spPr>
          <a:xfrm>
            <a:off x="3485075" y="4345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Bram Naus</a:t>
            </a:r>
            <a:r>
              <a:rPr lang="en" sz="1100">
                <a:solidFill>
                  <a:schemeClr val="lt1"/>
                </a:solidFill>
              </a:rPr>
              <a:t> on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Unsplash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1051263" y="192275"/>
            <a:ext cx="6922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WYSIWYG - What You See              Is What You Get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document is displayed like the final product as you write it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1325" y="132200"/>
            <a:ext cx="665550" cy="6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Markup Languages </a:t>
            </a:r>
            <a:endParaRPr/>
          </a:p>
        </p:txBody>
      </p:sp>
      <p:graphicFrame>
        <p:nvGraphicFramePr>
          <p:cNvPr id="270" name="Google Shape;270;p23"/>
          <p:cNvGraphicFramePr/>
          <p:nvPr/>
        </p:nvGraphicFramePr>
        <p:xfrm>
          <a:off x="1141488" y="130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{5820C0F9-6FF7-4387-83FA-4CB2BA83C776}</a:tableStyleId>
              </a:tblPr>
              <a:tblGrid>
                <a:gridCol w="1653700"/>
                <a:gridCol w="1958075"/>
                <a:gridCol w="1823850"/>
                <a:gridCol w="18444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Writing tool or </a:t>
                      </a:r>
                      <a:r>
                        <a:rPr lang="en">
                          <a:highlight>
                            <a:srgbClr val="D9EAD3"/>
                          </a:highlight>
                        </a:rPr>
                        <a:t>markup </a:t>
                      </a:r>
                      <a:r>
                        <a:rPr lang="en">
                          <a:highlight>
                            <a:srgbClr val="D9EAD3"/>
                          </a:highlight>
                        </a:rPr>
                        <a:t>language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Microsoft Word/Google Docs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HTML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58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Type out: Regular text and bold text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Select text to bold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Click `bold` using menus or use a keyboard shortcut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 out: Regular text and </a:t>
                      </a:r>
                      <a:r>
                        <a:rPr lang="en">
                          <a:highlight>
                            <a:srgbClr val="FFFF00"/>
                          </a:highlight>
                        </a:rPr>
                        <a:t>&lt;b&gt;</a:t>
                      </a:r>
                      <a:r>
                        <a:rPr lang="en"/>
                        <a:t>bold text</a:t>
                      </a:r>
                      <a:r>
                        <a:rPr lang="en">
                          <a:highlight>
                            <a:srgbClr val="FFFF00"/>
                          </a:highlight>
                        </a:rPr>
                        <a:t>&lt;/b&gt;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Then check out the rendered version.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Type out: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Regular text and 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FFFF00"/>
                          </a:highlight>
                        </a:rPr>
                        <a:t>\textbf{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bold text</a:t>
                      </a:r>
                      <a:r>
                        <a:rPr lang="en">
                          <a:solidFill>
                            <a:schemeClr val="lt1"/>
                          </a:solidFill>
                          <a:highlight>
                            <a:srgbClr val="FFFF00"/>
                          </a:highlight>
                        </a:rPr>
                        <a:t>}</a:t>
                      </a:r>
                      <a:endParaRPr>
                        <a:solidFill>
                          <a:schemeClr val="lt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Then check out the rendered version.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Result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Regular text and </a:t>
                      </a:r>
                      <a:r>
                        <a:rPr b="1" lang="en">
                          <a:solidFill>
                            <a:schemeClr val="lt1"/>
                          </a:solidFill>
                        </a:rPr>
                        <a:t>bold text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Regular text and </a:t>
                      </a:r>
                      <a:r>
                        <a:rPr b="1" lang="en"/>
                        <a:t>bold text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Regular text and </a:t>
                      </a:r>
                      <a:r>
                        <a:rPr b="1" lang="en">
                          <a:solidFill>
                            <a:schemeClr val="lt1"/>
                          </a:solidFill>
                        </a:rPr>
                        <a:t>bold text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271" name="Google Shape;271;p23"/>
          <p:cNvSpPr txBox="1"/>
          <p:nvPr/>
        </p:nvSpPr>
        <p:spPr>
          <a:xfrm>
            <a:off x="353825" y="4630100"/>
            <a:ext cx="681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yellow highlighting is to just to better indicate the markdown language signifiers or tagging  to format the text as bold. Colored highlighting  is not part of the markdown language process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LaTeX</a:t>
            </a:r>
            <a:endParaRPr/>
          </a:p>
        </p:txBody>
      </p:sp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3083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Using a template allows you to focus on the content and not the formatting/layout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83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Can create very complex documents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83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Can reproduce style/typesetting of a document easily again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83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Can easily change the typesetting of an entire document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83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Can add languages with other alphabets or mathematical notation easily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83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If you know LaTeX you can collaborate with others who use it!</a:t>
            </a:r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800" y="1508000"/>
            <a:ext cx="515100" cy="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/>
          <p:nvPr/>
        </p:nvSpPr>
        <p:spPr>
          <a:xfrm>
            <a:off x="1189725" y="2223250"/>
            <a:ext cx="515100" cy="34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873" y="2125248"/>
            <a:ext cx="446600" cy="4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2085" y="2628325"/>
            <a:ext cx="400675" cy="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085" y="3067225"/>
            <a:ext cx="400675" cy="40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975" y="3533178"/>
            <a:ext cx="400675" cy="4006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/>
          <p:nvPr/>
        </p:nvSpPr>
        <p:spPr>
          <a:xfrm>
            <a:off x="1309900" y="4013850"/>
            <a:ext cx="400800" cy="40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8701" y="3933875"/>
            <a:ext cx="622000" cy="621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1141500" y="1307850"/>
            <a:ext cx="75030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804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68"/>
              <a:buAutoNum type="arabicPeriod"/>
            </a:pPr>
            <a:r>
              <a:rPr lang="en" sz="2668"/>
              <a:t>Explain what Overleaf is</a:t>
            </a:r>
            <a:endParaRPr sz="2668"/>
          </a:p>
          <a:p>
            <a:pPr indent="-39804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68"/>
              <a:buAutoNum type="arabicPeriod"/>
            </a:pPr>
            <a:r>
              <a:rPr lang="en" sz="2668"/>
              <a:t>Understand the Benefits of using Overleaf</a:t>
            </a:r>
            <a:endParaRPr sz="2468"/>
          </a:p>
          <a:p>
            <a:pPr indent="-39804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68"/>
              <a:buAutoNum type="arabicPeriod"/>
            </a:pPr>
            <a:r>
              <a:rPr lang="en" sz="2668"/>
              <a:t>Create an account with Overleaf</a:t>
            </a:r>
            <a:endParaRPr sz="2668"/>
          </a:p>
          <a:p>
            <a:pPr indent="-39804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68"/>
              <a:buAutoNum type="arabicPeriod"/>
            </a:pPr>
            <a:r>
              <a:rPr lang="en" sz="2668"/>
              <a:t>Search through the templates available on Overleaf</a:t>
            </a:r>
            <a:endParaRPr sz="2668"/>
          </a:p>
          <a:p>
            <a:pPr indent="-39804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68"/>
              <a:buAutoNum type="arabicPeriod"/>
            </a:pPr>
            <a:r>
              <a:rPr lang="en" sz="2668"/>
              <a:t>Start working on a template for a scientific  preprint for arXiv (https://arxiv.org/)</a:t>
            </a:r>
            <a:endParaRPr sz="2668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765300" y="43162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Elena Ramseier</a:t>
            </a:r>
            <a:r>
              <a:rPr lang="en" sz="1100">
                <a:solidFill>
                  <a:schemeClr val="lt1"/>
                </a:solidFill>
              </a:rPr>
              <a:t> on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Unsplash</a:t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7">
            <a:alphaModFix/>
          </a:blip>
          <a:srcRect b="0" l="28324" r="7213" t="0"/>
          <a:stretch/>
        </p:blipFill>
        <p:spPr>
          <a:xfrm>
            <a:off x="1273850" y="597475"/>
            <a:ext cx="1982899" cy="371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554025" y="197275"/>
            <a:ext cx="69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LaTeX on its own… can be a quite  a challenge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4572000" y="197275"/>
            <a:ext cx="380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Overleaf makes LaTeX much more approachable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5480000" y="3414900"/>
            <a:ext cx="246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Annie Spratt</a:t>
            </a:r>
            <a:r>
              <a:rPr lang="en" sz="1100">
                <a:solidFill>
                  <a:schemeClr val="lt1"/>
                </a:solidFill>
              </a:rPr>
              <a:t> on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Unsplash</a:t>
            </a:r>
            <a:endParaRPr/>
          </a:p>
        </p:txBody>
      </p:sp>
      <p:pic>
        <p:nvPicPr>
          <p:cNvPr id="302" name="Google Shape;302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00625" y="1278873"/>
            <a:ext cx="1614174" cy="19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Overleaf</a:t>
            </a:r>
            <a:endParaRPr/>
          </a:p>
        </p:txBody>
      </p:sp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1309900" y="1536450"/>
            <a:ext cx="7038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/>
              <a:t>It is free! </a:t>
            </a:r>
            <a:endParaRPr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/>
              <a:t>It's online and requires no installations.</a:t>
            </a:r>
            <a:endParaRPr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/>
              <a:t>It makes it much easier to write using LaTeX.</a:t>
            </a:r>
            <a:endParaRPr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/>
              <a:t>It can </a:t>
            </a:r>
            <a:r>
              <a:rPr lang="en"/>
              <a:t>continually </a:t>
            </a:r>
            <a:r>
              <a:rPr lang="en"/>
              <a:t>show you a preview of your final document.</a:t>
            </a:r>
            <a:endParaRPr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/>
              <a:t>It makes it easy to collaborate with others.</a:t>
            </a:r>
            <a:endParaRPr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/>
              <a:t>There is lots of online support.</a:t>
            </a:r>
            <a:endParaRPr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/>
              <a:t>It can sync with GitHub or Dropbox (if you pay for a paid plan).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1252750" y="1665300"/>
            <a:ext cx="515100" cy="34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1309900" y="4242450"/>
            <a:ext cx="400800" cy="40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75" y="1406250"/>
            <a:ext cx="561375" cy="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/>
          <p:nvPr/>
        </p:nvSpPr>
        <p:spPr>
          <a:xfrm>
            <a:off x="1408675" y="2013900"/>
            <a:ext cx="2748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613" y="1900950"/>
            <a:ext cx="515100" cy="5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475" y="2218950"/>
            <a:ext cx="515100" cy="5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762" y="2689050"/>
            <a:ext cx="400800" cy="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/>
          <p:nvPr/>
        </p:nvSpPr>
        <p:spPr>
          <a:xfrm>
            <a:off x="1461300" y="3281425"/>
            <a:ext cx="222300" cy="14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2763" y="3071725"/>
            <a:ext cx="515075" cy="51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9898" y="3506012"/>
            <a:ext cx="400800" cy="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9896" y="3924450"/>
            <a:ext cx="400800" cy="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https://www.overleaf.com/</a:t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3">
            <a:alphaModFix/>
          </a:blip>
          <a:srcRect b="0" l="0" r="4039" t="0"/>
          <a:stretch/>
        </p:blipFill>
        <p:spPr>
          <a:xfrm>
            <a:off x="2693224" y="173525"/>
            <a:ext cx="3560151" cy="43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00" y="204525"/>
            <a:ext cx="7059415" cy="439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0"/>
          <p:cNvPicPr preferRelativeResize="0"/>
          <p:nvPr/>
        </p:nvPicPr>
        <p:blipFill rotWithShape="1">
          <a:blip r:embed="rId3">
            <a:alphaModFix/>
          </a:blip>
          <a:srcRect b="0" l="0" r="5517" t="2922"/>
          <a:stretch/>
        </p:blipFill>
        <p:spPr>
          <a:xfrm>
            <a:off x="3562250" y="106775"/>
            <a:ext cx="1704225" cy="495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https://www.overleaf.com/</a:t>
            </a:r>
            <a:endParaRPr/>
          </a:p>
        </p:txBody>
      </p:sp>
      <p:pic>
        <p:nvPicPr>
          <p:cNvPr id="343" name="Google Shape;3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5" y="152400"/>
            <a:ext cx="8272758" cy="43949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4" name="Google Shape;344;p31"/>
          <p:cNvSpPr/>
          <p:nvPr/>
        </p:nvSpPr>
        <p:spPr>
          <a:xfrm>
            <a:off x="4933700" y="202550"/>
            <a:ext cx="651000" cy="31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1185600" y="334850"/>
            <a:ext cx="788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of Use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8125"/>
            <a:ext cx="8839203" cy="2300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450" y="173725"/>
            <a:ext cx="6262404" cy="4394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3"/>
          <p:cNvCxnSpPr/>
          <p:nvPr/>
        </p:nvCxnSpPr>
        <p:spPr>
          <a:xfrm flipH="1">
            <a:off x="2980650" y="1376400"/>
            <a:ext cx="1002000" cy="49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2072375" y="250925"/>
            <a:ext cx="11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Editor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6087200" y="250925"/>
            <a:ext cx="11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PDF Viewer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75" y="558150"/>
            <a:ext cx="8268851" cy="417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34"/>
          <p:cNvCxnSpPr/>
          <p:nvPr/>
        </p:nvCxnSpPr>
        <p:spPr>
          <a:xfrm>
            <a:off x="3447225" y="1741450"/>
            <a:ext cx="2277900" cy="35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059"/>
            <a:ext cx="9144003" cy="2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5"/>
          <p:cNvPicPr preferRelativeResize="0"/>
          <p:nvPr/>
        </p:nvPicPr>
        <p:blipFill rotWithShape="1">
          <a:blip r:embed="rId4">
            <a:alphaModFix/>
          </a:blip>
          <a:srcRect b="11952" l="8452" r="9168" t="-4110"/>
          <a:stretch/>
        </p:blipFill>
        <p:spPr>
          <a:xfrm>
            <a:off x="2471823" y="766350"/>
            <a:ext cx="3906499" cy="343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4" name="Google Shape;374;p35"/>
          <p:cNvSpPr/>
          <p:nvPr/>
        </p:nvSpPr>
        <p:spPr>
          <a:xfrm>
            <a:off x="7572250" y="104250"/>
            <a:ext cx="863100" cy="52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" name="Google Shape;375;p35"/>
          <p:cNvCxnSpPr>
            <a:stCxn id="374" idx="1"/>
          </p:cNvCxnSpPr>
          <p:nvPr/>
        </p:nvCxnSpPr>
        <p:spPr>
          <a:xfrm flipH="1">
            <a:off x="6257350" y="366150"/>
            <a:ext cx="1314900" cy="82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75" y="374300"/>
            <a:ext cx="6567091" cy="4394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/>
          <p:nvPr/>
        </p:nvSpPr>
        <p:spPr>
          <a:xfrm>
            <a:off x="3076800" y="1849550"/>
            <a:ext cx="622200" cy="72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50" y="137925"/>
            <a:ext cx="8066588" cy="43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7"/>
          <p:cNvSpPr/>
          <p:nvPr/>
        </p:nvSpPr>
        <p:spPr>
          <a:xfrm>
            <a:off x="4113925" y="1849550"/>
            <a:ext cx="499500" cy="72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75" y="117825"/>
            <a:ext cx="5215569" cy="43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375" y="881549"/>
            <a:ext cx="7207676" cy="31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9"/>
          <p:cNvSpPr/>
          <p:nvPr/>
        </p:nvSpPr>
        <p:spPr>
          <a:xfrm>
            <a:off x="1935975" y="1175400"/>
            <a:ext cx="2212500" cy="39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50" y="1741925"/>
            <a:ext cx="7181850" cy="140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40"/>
          <p:cNvCxnSpPr/>
          <p:nvPr/>
        </p:nvCxnSpPr>
        <p:spPr>
          <a:xfrm>
            <a:off x="4491550" y="1029825"/>
            <a:ext cx="657000" cy="112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00" y="204250"/>
            <a:ext cx="7521352" cy="439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/>
        </p:nvSpPr>
        <p:spPr>
          <a:xfrm>
            <a:off x="1141625" y="642225"/>
            <a:ext cx="56826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For individuals who:   </a:t>
            </a:r>
            <a:endParaRPr b="1" sz="2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316" lvl="0" marL="1651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33"/>
              <a:buFont typeface="Roboto"/>
              <a:buChar char="●"/>
            </a:pPr>
            <a:r>
              <a:rPr lang="en" sz="2033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Are unfamiliar LaTeX, but like the idea of using a tool for more </a:t>
            </a:r>
            <a:r>
              <a:rPr lang="en" sz="2033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customizable</a:t>
            </a:r>
            <a:r>
              <a:rPr lang="en" sz="2033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and reproducible formatting of documents</a:t>
            </a:r>
            <a:endParaRPr sz="2033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33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316" lvl="0" marL="1651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33"/>
              <a:buFont typeface="Roboto"/>
              <a:buChar char="●"/>
            </a:pPr>
            <a:r>
              <a:rPr lang="en" sz="2033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Have heard of LaTeX but don’t know how to use it in practice</a:t>
            </a:r>
            <a:endParaRPr sz="2033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33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316" lvl="0" marL="1651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33"/>
              <a:buFont typeface="Roboto"/>
              <a:buChar char="●"/>
            </a:pPr>
            <a:r>
              <a:rPr lang="en" sz="2033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Want guidance on collaborating with Overleaf</a:t>
            </a:r>
            <a:endParaRPr sz="2033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65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33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15"/>
          <p:cNvCxnSpPr/>
          <p:nvPr/>
        </p:nvCxnSpPr>
        <p:spPr>
          <a:xfrm>
            <a:off x="7009238" y="2714575"/>
            <a:ext cx="44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13" y="3466040"/>
            <a:ext cx="450324" cy="4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13" y="2489415"/>
            <a:ext cx="450324" cy="4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 txBox="1"/>
          <p:nvPr/>
        </p:nvSpPr>
        <p:spPr>
          <a:xfrm>
            <a:off x="596350" y="4804800"/>
            <a:ext cx="541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 from</a:t>
            </a: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Openmoji.org, Nounproject.org and Iconspack.net, 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https://iconmonstr.com/</a:t>
            </a:r>
            <a:endParaRPr/>
          </a:p>
        </p:txBody>
      </p:sp>
      <p:pic>
        <p:nvPicPr>
          <p:cNvPr id="178" name="Google Shape;1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973" y="3226252"/>
            <a:ext cx="690100" cy="69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222" y="1269328"/>
            <a:ext cx="690100" cy="6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6921" y="2439262"/>
            <a:ext cx="550650" cy="5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4325" y="2369538"/>
            <a:ext cx="690100" cy="6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13" y="1269315"/>
            <a:ext cx="450324" cy="45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2"/>
          <p:cNvSpPr txBox="1"/>
          <p:nvPr>
            <p:ph idx="1" type="body"/>
          </p:nvPr>
        </p:nvSpPr>
        <p:spPr>
          <a:xfrm>
            <a:off x="1141500" y="1307850"/>
            <a:ext cx="75030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Recognize that there are packages for LaTeX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Understand that a command can either change the text within the brackets or cause a change to the overall document or section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Be familiar with some common commands and notations for using LaTex to perform tasks such as: 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Char char="●"/>
            </a:pPr>
            <a:r>
              <a:rPr lang="en" sz="2568"/>
              <a:t>creating headings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Char char="●"/>
            </a:pPr>
            <a:r>
              <a:rPr lang="en" sz="2568"/>
              <a:t>creating comments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Char char="●"/>
            </a:pPr>
            <a:r>
              <a:rPr lang="en" sz="2568"/>
              <a:t>starting and ending elements within the text</a:t>
            </a:r>
            <a:endParaRPr sz="2568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3"/>
          <p:cNvPicPr preferRelativeResize="0"/>
          <p:nvPr/>
        </p:nvPicPr>
        <p:blipFill rotWithShape="1">
          <a:blip r:embed="rId3">
            <a:alphaModFix/>
          </a:blip>
          <a:srcRect b="81022" l="0" r="0" t="0"/>
          <a:stretch/>
        </p:blipFill>
        <p:spPr>
          <a:xfrm>
            <a:off x="935975" y="1922450"/>
            <a:ext cx="7111274" cy="83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https://www.overleaf.com/latex/templates/style-and-template-for-preprints-arxiv-bio-arxiv/pkzcrhzcdxmc</a:t>
            </a:r>
            <a:endParaRPr/>
          </a:p>
        </p:txBody>
      </p:sp>
      <p:pic>
        <p:nvPicPr>
          <p:cNvPr id="433" name="Google Shape;4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724" y="226250"/>
            <a:ext cx="7111274" cy="441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553675"/>
            <a:ext cx="2686050" cy="75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0" name="Google Shape;440;p45"/>
          <p:cNvPicPr preferRelativeResize="0"/>
          <p:nvPr/>
        </p:nvPicPr>
        <p:blipFill rotWithShape="1">
          <a:blip r:embed="rId4">
            <a:alphaModFix/>
          </a:blip>
          <a:srcRect b="56616" l="0" r="0" t="0"/>
          <a:stretch/>
        </p:blipFill>
        <p:spPr>
          <a:xfrm>
            <a:off x="825500" y="1948475"/>
            <a:ext cx="7521350" cy="190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41" name="Google Shape;441;p45"/>
          <p:cNvCxnSpPr>
            <a:stCxn id="439" idx="2"/>
          </p:cNvCxnSpPr>
          <p:nvPr/>
        </p:nvCxnSpPr>
        <p:spPr>
          <a:xfrm>
            <a:off x="4572000" y="1306150"/>
            <a:ext cx="39900" cy="175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50" y="1047375"/>
            <a:ext cx="6572250" cy="256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48" name="Google Shape;448;p46"/>
          <p:cNvCxnSpPr/>
          <p:nvPr/>
        </p:nvCxnSpPr>
        <p:spPr>
          <a:xfrm flipH="1">
            <a:off x="3834075" y="625075"/>
            <a:ext cx="2007300" cy="89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6"/>
          <p:cNvSpPr/>
          <p:nvPr/>
        </p:nvSpPr>
        <p:spPr>
          <a:xfrm>
            <a:off x="3408676" y="1488800"/>
            <a:ext cx="381300" cy="279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"/>
          <p:cNvSpPr txBox="1"/>
          <p:nvPr/>
        </p:nvSpPr>
        <p:spPr>
          <a:xfrm>
            <a:off x="5885650" y="361125"/>
            <a:ext cx="22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“\\” ends a line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50" y="1047375"/>
            <a:ext cx="6572250" cy="256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7" name="Google Shape;457;p47"/>
          <p:cNvSpPr txBox="1"/>
          <p:nvPr/>
        </p:nvSpPr>
        <p:spPr>
          <a:xfrm>
            <a:off x="73075" y="1768688"/>
            <a:ext cx="210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“\texttt” changes the font within the brackets to typewriter font</a:t>
            </a:r>
            <a:endParaRPr/>
          </a:p>
        </p:txBody>
      </p:sp>
      <p:cxnSp>
        <p:nvCxnSpPr>
          <p:cNvPr id="458" name="Google Shape;458;p47"/>
          <p:cNvCxnSpPr/>
          <p:nvPr/>
        </p:nvCxnSpPr>
        <p:spPr>
          <a:xfrm>
            <a:off x="904875" y="2403875"/>
            <a:ext cx="1663800" cy="53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50" y="1047375"/>
            <a:ext cx="6572250" cy="256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5" name="Google Shape;465;p48"/>
          <p:cNvSpPr txBox="1"/>
          <p:nvPr/>
        </p:nvSpPr>
        <p:spPr>
          <a:xfrm>
            <a:off x="1381900" y="38776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“%%” creates a comment to add a note that will not show up in the final document</a:t>
            </a:r>
            <a:endParaRPr/>
          </a:p>
        </p:txBody>
      </p:sp>
      <p:cxnSp>
        <p:nvCxnSpPr>
          <p:cNvPr id="466" name="Google Shape;466;p48"/>
          <p:cNvCxnSpPr/>
          <p:nvPr/>
        </p:nvCxnSpPr>
        <p:spPr>
          <a:xfrm flipH="1" rot="10800000">
            <a:off x="1707375" y="3508250"/>
            <a:ext cx="611100" cy="46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100" y="243237"/>
            <a:ext cx="3903400" cy="4657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3" name="Google Shape;473;p49"/>
          <p:cNvSpPr txBox="1"/>
          <p:nvPr/>
        </p:nvSpPr>
        <p:spPr>
          <a:xfrm>
            <a:off x="6576625" y="3153400"/>
            <a:ext cx="22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comments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49"/>
          <p:cNvSpPr/>
          <p:nvPr/>
        </p:nvSpPr>
        <p:spPr>
          <a:xfrm>
            <a:off x="3006275" y="3790475"/>
            <a:ext cx="1713000" cy="107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5" name="Google Shape;475;p49"/>
          <p:cNvCxnSpPr>
            <a:stCxn id="473" idx="1"/>
          </p:cNvCxnSpPr>
          <p:nvPr/>
        </p:nvCxnSpPr>
        <p:spPr>
          <a:xfrm flipH="1">
            <a:off x="4815925" y="3353500"/>
            <a:ext cx="1760700" cy="58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49"/>
          <p:cNvCxnSpPr/>
          <p:nvPr/>
        </p:nvCxnSpPr>
        <p:spPr>
          <a:xfrm flipH="1">
            <a:off x="3474325" y="1616100"/>
            <a:ext cx="3320400" cy="1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49"/>
          <p:cNvSpPr txBox="1"/>
          <p:nvPr/>
        </p:nvSpPr>
        <p:spPr>
          <a:xfrm>
            <a:off x="6853625" y="1373125"/>
            <a:ext cx="217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\And notation specifies for additional authors to be added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650" y="199050"/>
            <a:ext cx="2610702" cy="439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50"/>
          <p:cNvCxnSpPr/>
          <p:nvPr/>
        </p:nvCxnSpPr>
        <p:spPr>
          <a:xfrm flipH="1">
            <a:off x="3706775" y="3674325"/>
            <a:ext cx="3125700" cy="88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50"/>
          <p:cNvSpPr txBox="1"/>
          <p:nvPr/>
        </p:nvSpPr>
        <p:spPr>
          <a:xfrm>
            <a:off x="6879150" y="3347750"/>
            <a:ext cx="231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Need to close the original brackets from the author command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75" y="1098350"/>
            <a:ext cx="7381875" cy="232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/>
        </p:nvSpPr>
        <p:spPr>
          <a:xfrm>
            <a:off x="5377500" y="937575"/>
            <a:ext cx="287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How to collaborate on Overleaf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1196375" y="9375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What typesetting is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1196375" y="3771600"/>
            <a:ext cx="367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How to work with a template for a scientific article intended for arXiv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1196375" y="1861425"/>
            <a:ext cx="320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What LaTeX is used for and how it came to be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1172375" y="2818650"/>
            <a:ext cx="340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How Overleaf makes writing LaTeX documents easier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5377500" y="2019925"/>
            <a:ext cx="304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How to get help if you run into issues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 rot="-226">
            <a:off x="152400" y="360229"/>
            <a:ext cx="9144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000" lIns="34000" spcFirstLastPara="1" rIns="34000" wrap="square" tIns="3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Concepts discussed in the</a:t>
            </a: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 LaTex and Overleaf 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course: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550675" y="4823300"/>
            <a:ext cx="467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CC-B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 from</a:t>
            </a: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Openmoji.org, Nounproject.org and Iconspack.net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jhudatascience.org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75" y="8559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50" y="3687522"/>
            <a:ext cx="741975" cy="7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50" y="2773438"/>
            <a:ext cx="741975" cy="7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2625" y="8801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7975" y="1948950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6"/>
          <p:cNvSpPr txBox="1"/>
          <p:nvPr/>
        </p:nvSpPr>
        <p:spPr>
          <a:xfrm>
            <a:off x="454475" y="1737388"/>
            <a:ext cx="7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tino"/>
                <a:ea typeface="Palatino"/>
                <a:cs typeface="Palatino"/>
                <a:sym typeface="Palatino"/>
              </a:rPr>
              <a:t>LaTeX</a:t>
            </a:r>
            <a:endParaRPr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01" name="Google Shape;20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625" y="1991750"/>
            <a:ext cx="577675" cy="5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75" y="3148925"/>
            <a:ext cx="4133850" cy="82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8" name="Google Shape;498;p52"/>
          <p:cNvPicPr preferRelativeResize="0"/>
          <p:nvPr/>
        </p:nvPicPr>
        <p:blipFill rotWithShape="1">
          <a:blip r:embed="rId4">
            <a:alphaModFix/>
          </a:blip>
          <a:srcRect b="9572" l="0" r="0" t="7481"/>
          <a:stretch/>
        </p:blipFill>
        <p:spPr>
          <a:xfrm>
            <a:off x="1633425" y="788225"/>
            <a:ext cx="5905500" cy="127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99" name="Google Shape;499;p52"/>
          <p:cNvCxnSpPr>
            <a:endCxn id="497" idx="0"/>
          </p:cNvCxnSpPr>
          <p:nvPr/>
        </p:nvCxnSpPr>
        <p:spPr>
          <a:xfrm flipH="1">
            <a:off x="4572000" y="2068025"/>
            <a:ext cx="14100" cy="108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3200"/>
            <a:ext cx="8839201" cy="17517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6" name="Google Shape;5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50" y="253250"/>
            <a:ext cx="7277100" cy="99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07" name="Google Shape;507;p53"/>
          <p:cNvCxnSpPr/>
          <p:nvPr/>
        </p:nvCxnSpPr>
        <p:spPr>
          <a:xfrm flipH="1">
            <a:off x="711300" y="563800"/>
            <a:ext cx="965100" cy="195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53"/>
          <p:cNvCxnSpPr/>
          <p:nvPr/>
        </p:nvCxnSpPr>
        <p:spPr>
          <a:xfrm>
            <a:off x="2844800" y="1168400"/>
            <a:ext cx="762000" cy="180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54"/>
          <p:cNvPicPr preferRelativeResize="0"/>
          <p:nvPr/>
        </p:nvPicPr>
        <p:blipFill rotWithShape="1">
          <a:blip r:embed="rId3">
            <a:alphaModFix/>
          </a:blip>
          <a:srcRect b="0" l="0" r="0" t="65330"/>
          <a:stretch/>
        </p:blipFill>
        <p:spPr>
          <a:xfrm>
            <a:off x="166575" y="3754520"/>
            <a:ext cx="8839201" cy="82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5" name="Google Shape;5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675" y="848417"/>
            <a:ext cx="6295852" cy="18729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16" name="Google Shape;516;p54"/>
          <p:cNvCxnSpPr/>
          <p:nvPr/>
        </p:nvCxnSpPr>
        <p:spPr>
          <a:xfrm flipH="1">
            <a:off x="1085300" y="1123850"/>
            <a:ext cx="1686000" cy="278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5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5"/>
          <p:cNvSpPr txBox="1"/>
          <p:nvPr>
            <p:ph idx="1" type="body"/>
          </p:nvPr>
        </p:nvSpPr>
        <p:spPr>
          <a:xfrm>
            <a:off x="1141500" y="1307850"/>
            <a:ext cx="75030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Add figures and images to documents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Add references and citations to documents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Add tables to documents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Create internal links back to a figure, table, section, or reference</a:t>
            </a:r>
            <a:endParaRPr sz="2568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68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6"/>
          <p:cNvPicPr preferRelativeResize="0"/>
          <p:nvPr/>
        </p:nvPicPr>
        <p:blipFill rotWithShape="1">
          <a:blip r:embed="rId3">
            <a:alphaModFix/>
          </a:blip>
          <a:srcRect b="5141" l="0" r="0" t="0"/>
          <a:stretch/>
        </p:blipFill>
        <p:spPr>
          <a:xfrm>
            <a:off x="1281000" y="1057550"/>
            <a:ext cx="6610350" cy="189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0" y="230850"/>
            <a:ext cx="4350803" cy="439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5" name="Google Shape;535;p57"/>
          <p:cNvSpPr txBox="1"/>
          <p:nvPr/>
        </p:nvSpPr>
        <p:spPr>
          <a:xfrm>
            <a:off x="5412300" y="3417800"/>
            <a:ext cx="373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Where we started automatically and where the main manuscript content text and typesetting code lives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6" name="Google Shape;536;p57"/>
          <p:cNvCxnSpPr>
            <a:stCxn id="535" idx="1"/>
          </p:cNvCxnSpPr>
          <p:nvPr/>
        </p:nvCxnSpPr>
        <p:spPr>
          <a:xfrm rot="10800000">
            <a:off x="4863300" y="3697850"/>
            <a:ext cx="549000" cy="13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8"/>
          <p:cNvPicPr preferRelativeResize="0"/>
          <p:nvPr/>
        </p:nvPicPr>
        <p:blipFill rotWithShape="1">
          <a:blip r:embed="rId3">
            <a:alphaModFix/>
          </a:blip>
          <a:srcRect b="0" l="0" r="970" t="0"/>
          <a:stretch/>
        </p:blipFill>
        <p:spPr>
          <a:xfrm>
            <a:off x="166575" y="410125"/>
            <a:ext cx="8753299" cy="364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9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59"/>
          <p:cNvPicPr preferRelativeResize="0"/>
          <p:nvPr/>
        </p:nvPicPr>
        <p:blipFill rotWithShape="1">
          <a:blip r:embed="rId3">
            <a:alphaModFix/>
          </a:blip>
          <a:srcRect b="0" l="0" r="53604" t="0"/>
          <a:stretch/>
        </p:blipFill>
        <p:spPr>
          <a:xfrm>
            <a:off x="2770900" y="748150"/>
            <a:ext cx="4100950" cy="291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49" name="Google Shape;549;p59"/>
          <p:cNvCxnSpPr/>
          <p:nvPr/>
        </p:nvCxnSpPr>
        <p:spPr>
          <a:xfrm flipH="1" rot="10800000">
            <a:off x="872825" y="1704100"/>
            <a:ext cx="2202900" cy="76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00" y="304800"/>
            <a:ext cx="6876052" cy="439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1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27000"/>
            <a:ext cx="6118163" cy="439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Overall Course 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"/>
              <a:buFont typeface="Arial"/>
              <a:buNone/>
            </a:pPr>
            <a:r>
              <a:rPr lang="en" sz="4400"/>
              <a:t>Learning Objectives: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7"/>
          <p:cNvSpPr txBox="1"/>
          <p:nvPr>
            <p:ph idx="1" type="body"/>
          </p:nvPr>
        </p:nvSpPr>
        <p:spPr>
          <a:xfrm>
            <a:off x="760000" y="1729200"/>
            <a:ext cx="724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266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This course will demonstrate how to:</a:t>
            </a:r>
            <a:endParaRPr sz="6800"/>
          </a:p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9200"/>
              <a:t>Be familiar with </a:t>
            </a:r>
            <a:r>
              <a:rPr lang="en" sz="9200"/>
              <a:t>what LaTeX is and how it came to be</a:t>
            </a:r>
            <a:endParaRPr sz="92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9200"/>
              <a:t>Understand the benefits of LaTeX and Overleaf</a:t>
            </a:r>
            <a:endParaRPr sz="92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9200"/>
              <a:t>Get started writing in Overleaf with a template for a scientific manuscript</a:t>
            </a:r>
            <a:endParaRPr sz="92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9200"/>
              <a:t>Add references to a document in Overleaf</a:t>
            </a:r>
            <a:endParaRPr sz="92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9200"/>
              <a:t>Get help if you encounter challenges</a:t>
            </a:r>
            <a:endParaRPr sz="92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9200"/>
              <a:t>Work collaboratively on Overleaf</a:t>
            </a:r>
            <a:endParaRPr sz="9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2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62"/>
          <p:cNvPicPr preferRelativeResize="0"/>
          <p:nvPr/>
        </p:nvPicPr>
        <p:blipFill rotWithShape="1">
          <a:blip r:embed="rId3">
            <a:alphaModFix/>
          </a:blip>
          <a:srcRect b="0" l="4723" r="6828" t="7089"/>
          <a:stretch/>
        </p:blipFill>
        <p:spPr>
          <a:xfrm>
            <a:off x="1717500" y="868075"/>
            <a:ext cx="5434850" cy="302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63"/>
          <p:cNvPicPr preferRelativeResize="0"/>
          <p:nvPr/>
        </p:nvPicPr>
        <p:blipFill rotWithShape="1">
          <a:blip r:embed="rId3">
            <a:alphaModFix/>
          </a:blip>
          <a:srcRect b="48341" l="0" r="0" t="0"/>
          <a:stretch/>
        </p:blipFill>
        <p:spPr>
          <a:xfrm>
            <a:off x="1513775" y="91175"/>
            <a:ext cx="6144801" cy="93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4" name="Google Shape;574;p63"/>
          <p:cNvPicPr preferRelativeResize="0"/>
          <p:nvPr/>
        </p:nvPicPr>
        <p:blipFill rotWithShape="1">
          <a:blip r:embed="rId4">
            <a:alphaModFix/>
          </a:blip>
          <a:srcRect b="0" l="4723" r="6828" t="7089"/>
          <a:stretch/>
        </p:blipFill>
        <p:spPr>
          <a:xfrm>
            <a:off x="1692100" y="2061875"/>
            <a:ext cx="5434850" cy="302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75" name="Google Shape;575;p63"/>
          <p:cNvCxnSpPr/>
          <p:nvPr/>
        </p:nvCxnSpPr>
        <p:spPr>
          <a:xfrm>
            <a:off x="5390025" y="549100"/>
            <a:ext cx="448200" cy="175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63"/>
          <p:cNvSpPr txBox="1"/>
          <p:nvPr/>
        </p:nvSpPr>
        <p:spPr>
          <a:xfrm>
            <a:off x="4958525" y="10229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Creates this caption</a:t>
            </a:r>
            <a:endParaRPr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63"/>
          <p:cNvSpPr/>
          <p:nvPr/>
        </p:nvSpPr>
        <p:spPr>
          <a:xfrm>
            <a:off x="2868700" y="2252375"/>
            <a:ext cx="31152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64"/>
          <p:cNvPicPr preferRelativeResize="0"/>
          <p:nvPr/>
        </p:nvPicPr>
        <p:blipFill rotWithShape="1">
          <a:blip r:embed="rId3">
            <a:alphaModFix/>
          </a:blip>
          <a:srcRect b="35475" l="230" r="-230" t="0"/>
          <a:stretch/>
        </p:blipFill>
        <p:spPr>
          <a:xfrm>
            <a:off x="1513775" y="91175"/>
            <a:ext cx="6144801" cy="116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4" name="Google Shape;584;p64"/>
          <p:cNvPicPr preferRelativeResize="0"/>
          <p:nvPr/>
        </p:nvPicPr>
        <p:blipFill rotWithShape="1">
          <a:blip r:embed="rId4">
            <a:alphaModFix/>
          </a:blip>
          <a:srcRect b="0" l="4723" r="6828" t="7089"/>
          <a:stretch/>
        </p:blipFill>
        <p:spPr>
          <a:xfrm>
            <a:off x="2039500" y="2061875"/>
            <a:ext cx="5434850" cy="302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85" name="Google Shape;585;p64"/>
          <p:cNvCxnSpPr>
            <a:stCxn id="586" idx="0"/>
          </p:cNvCxnSpPr>
          <p:nvPr/>
        </p:nvCxnSpPr>
        <p:spPr>
          <a:xfrm>
            <a:off x="1059425" y="1561650"/>
            <a:ext cx="828300" cy="131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64"/>
          <p:cNvCxnSpPr>
            <a:stCxn id="586" idx="0"/>
          </p:cNvCxnSpPr>
          <p:nvPr/>
        </p:nvCxnSpPr>
        <p:spPr>
          <a:xfrm flipH="1" rot="10800000">
            <a:off x="1059425" y="1131750"/>
            <a:ext cx="1372200" cy="42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64"/>
          <p:cNvSpPr txBox="1"/>
          <p:nvPr/>
        </p:nvSpPr>
        <p:spPr>
          <a:xfrm>
            <a:off x="79475" y="1561650"/>
            <a:ext cx="1959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Makes the table “generally” be 3 columns  wide with left alignment, unless otherwise specified</a:t>
            </a:r>
            <a:endParaRPr sz="1600"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4"/>
          <p:cNvSpPr/>
          <p:nvPr/>
        </p:nvSpPr>
        <p:spPr>
          <a:xfrm>
            <a:off x="2115700" y="2129125"/>
            <a:ext cx="5255700" cy="2801400"/>
          </a:xfrm>
          <a:prstGeom prst="rect">
            <a:avLst/>
          </a:prstGeom>
          <a:solidFill>
            <a:srgbClr val="FF0000">
              <a:alpha val="178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65"/>
          <p:cNvPicPr preferRelativeResize="0"/>
          <p:nvPr/>
        </p:nvPicPr>
        <p:blipFill rotWithShape="1">
          <a:blip r:embed="rId3">
            <a:alphaModFix/>
          </a:blip>
          <a:srcRect b="17457" l="0" r="0" t="0"/>
          <a:stretch/>
        </p:blipFill>
        <p:spPr>
          <a:xfrm>
            <a:off x="1513775" y="91175"/>
            <a:ext cx="6144801" cy="1488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5" name="Google Shape;595;p65"/>
          <p:cNvPicPr preferRelativeResize="0"/>
          <p:nvPr/>
        </p:nvPicPr>
        <p:blipFill rotWithShape="1">
          <a:blip r:embed="rId4">
            <a:alphaModFix/>
          </a:blip>
          <a:srcRect b="0" l="4723" r="6828" t="7089"/>
          <a:stretch/>
        </p:blipFill>
        <p:spPr>
          <a:xfrm>
            <a:off x="1692100" y="2061875"/>
            <a:ext cx="5434850" cy="302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96" name="Google Shape;596;p65"/>
          <p:cNvCxnSpPr/>
          <p:nvPr/>
        </p:nvCxnSpPr>
        <p:spPr>
          <a:xfrm flipH="1">
            <a:off x="2319575" y="1423150"/>
            <a:ext cx="313800" cy="128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65"/>
          <p:cNvSpPr txBox="1"/>
          <p:nvPr/>
        </p:nvSpPr>
        <p:spPr>
          <a:xfrm>
            <a:off x="1720025" y="1867450"/>
            <a:ext cx="15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Creates this line</a:t>
            </a:r>
            <a:endParaRPr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65"/>
          <p:cNvSpPr/>
          <p:nvPr/>
        </p:nvSpPr>
        <p:spPr>
          <a:xfrm>
            <a:off x="1815350" y="2700625"/>
            <a:ext cx="5143500" cy="17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6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775" y="91175"/>
            <a:ext cx="6144806" cy="180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5" name="Google Shape;605;p66"/>
          <p:cNvPicPr preferRelativeResize="0"/>
          <p:nvPr/>
        </p:nvPicPr>
        <p:blipFill rotWithShape="1">
          <a:blip r:embed="rId4">
            <a:alphaModFix/>
          </a:blip>
          <a:srcRect b="0" l="4723" r="6828" t="7089"/>
          <a:stretch/>
        </p:blipFill>
        <p:spPr>
          <a:xfrm>
            <a:off x="1692100" y="2061875"/>
            <a:ext cx="5434850" cy="302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06" name="Google Shape;606;p66"/>
          <p:cNvCxnSpPr/>
          <p:nvPr/>
        </p:nvCxnSpPr>
        <p:spPr>
          <a:xfrm>
            <a:off x="2644600" y="1736900"/>
            <a:ext cx="78300" cy="117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66"/>
          <p:cNvSpPr/>
          <p:nvPr/>
        </p:nvSpPr>
        <p:spPr>
          <a:xfrm>
            <a:off x="1860175" y="2846300"/>
            <a:ext cx="3541200" cy="303300"/>
          </a:xfrm>
          <a:prstGeom prst="rect">
            <a:avLst/>
          </a:prstGeom>
          <a:solidFill>
            <a:srgbClr val="FF0000">
              <a:alpha val="178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6"/>
          <p:cNvSpPr txBox="1"/>
          <p:nvPr/>
        </p:nvSpPr>
        <p:spPr>
          <a:xfrm>
            <a:off x="1154200" y="2015000"/>
            <a:ext cx="19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Creates this text that spans two columns</a:t>
            </a:r>
            <a:endParaRPr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67"/>
          <p:cNvPicPr preferRelativeResize="0"/>
          <p:nvPr/>
        </p:nvPicPr>
        <p:blipFill rotWithShape="1">
          <a:blip r:embed="rId3">
            <a:alphaModFix/>
          </a:blip>
          <a:srcRect b="55498" l="0" r="0" t="0"/>
          <a:stretch/>
        </p:blipFill>
        <p:spPr>
          <a:xfrm>
            <a:off x="1346200" y="127000"/>
            <a:ext cx="6118176" cy="1955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5" name="Google Shape;615;p67"/>
          <p:cNvPicPr preferRelativeResize="0"/>
          <p:nvPr/>
        </p:nvPicPr>
        <p:blipFill rotWithShape="1">
          <a:blip r:embed="rId4">
            <a:alphaModFix/>
          </a:blip>
          <a:srcRect b="0" l="4723" r="6828" t="7089"/>
          <a:stretch/>
        </p:blipFill>
        <p:spPr>
          <a:xfrm>
            <a:off x="1692100" y="2061875"/>
            <a:ext cx="5434850" cy="302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16" name="Google Shape;616;p67"/>
          <p:cNvCxnSpPr/>
          <p:nvPr/>
        </p:nvCxnSpPr>
        <p:spPr>
          <a:xfrm flipH="1">
            <a:off x="2387700" y="2082800"/>
            <a:ext cx="355500" cy="101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67"/>
          <p:cNvSpPr/>
          <p:nvPr/>
        </p:nvSpPr>
        <p:spPr>
          <a:xfrm>
            <a:off x="1854200" y="3175000"/>
            <a:ext cx="3454500" cy="15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68"/>
          <p:cNvPicPr preferRelativeResize="0"/>
          <p:nvPr/>
        </p:nvPicPr>
        <p:blipFill rotWithShape="1">
          <a:blip r:embed="rId3">
            <a:alphaModFix/>
          </a:blip>
          <a:srcRect b="49142" l="0" r="0" t="16759"/>
          <a:stretch/>
        </p:blipFill>
        <p:spPr>
          <a:xfrm>
            <a:off x="1346200" y="127000"/>
            <a:ext cx="6118176" cy="149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4" name="Google Shape;624;p68"/>
          <p:cNvPicPr preferRelativeResize="0"/>
          <p:nvPr/>
        </p:nvPicPr>
        <p:blipFill rotWithShape="1">
          <a:blip r:embed="rId4">
            <a:alphaModFix/>
          </a:blip>
          <a:srcRect b="0" l="4723" r="6828" t="7089"/>
          <a:stretch/>
        </p:blipFill>
        <p:spPr>
          <a:xfrm>
            <a:off x="1692100" y="2061875"/>
            <a:ext cx="5434850" cy="302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25" name="Google Shape;625;p68"/>
          <p:cNvCxnSpPr/>
          <p:nvPr/>
        </p:nvCxnSpPr>
        <p:spPr>
          <a:xfrm flipH="1">
            <a:off x="2438400" y="1676400"/>
            <a:ext cx="304800" cy="172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68"/>
          <p:cNvCxnSpPr/>
          <p:nvPr/>
        </p:nvCxnSpPr>
        <p:spPr>
          <a:xfrm>
            <a:off x="4292600" y="1346200"/>
            <a:ext cx="126900" cy="185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68"/>
          <p:cNvCxnSpPr/>
          <p:nvPr/>
        </p:nvCxnSpPr>
        <p:spPr>
          <a:xfrm>
            <a:off x="5968900" y="1549200"/>
            <a:ext cx="126900" cy="185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68"/>
          <p:cNvSpPr/>
          <p:nvPr/>
        </p:nvSpPr>
        <p:spPr>
          <a:xfrm>
            <a:off x="1910975" y="3278700"/>
            <a:ext cx="933900" cy="378900"/>
          </a:xfrm>
          <a:prstGeom prst="rect">
            <a:avLst/>
          </a:prstGeom>
          <a:solidFill>
            <a:srgbClr val="FF0000">
              <a:alpha val="178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8"/>
          <p:cNvSpPr/>
          <p:nvPr/>
        </p:nvSpPr>
        <p:spPr>
          <a:xfrm>
            <a:off x="3403600" y="3278700"/>
            <a:ext cx="1473300" cy="378900"/>
          </a:xfrm>
          <a:prstGeom prst="rect">
            <a:avLst/>
          </a:prstGeom>
          <a:solidFill>
            <a:srgbClr val="FF0000">
              <a:alpha val="178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8"/>
          <p:cNvSpPr/>
          <p:nvPr/>
        </p:nvSpPr>
        <p:spPr>
          <a:xfrm>
            <a:off x="5295700" y="3278700"/>
            <a:ext cx="1473300" cy="378900"/>
          </a:xfrm>
          <a:prstGeom prst="rect">
            <a:avLst/>
          </a:prstGeom>
          <a:solidFill>
            <a:srgbClr val="FF0000">
              <a:alpha val="178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9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69"/>
          <p:cNvPicPr preferRelativeResize="0"/>
          <p:nvPr/>
        </p:nvPicPr>
        <p:blipFill rotWithShape="1">
          <a:blip r:embed="rId3">
            <a:alphaModFix/>
          </a:blip>
          <a:srcRect b="43189" l="0" r="0" t="16760"/>
          <a:stretch/>
        </p:blipFill>
        <p:spPr>
          <a:xfrm>
            <a:off x="1346200" y="127000"/>
            <a:ext cx="6118176" cy="1760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7" name="Google Shape;637;p69"/>
          <p:cNvPicPr preferRelativeResize="0"/>
          <p:nvPr/>
        </p:nvPicPr>
        <p:blipFill rotWithShape="1">
          <a:blip r:embed="rId4">
            <a:alphaModFix/>
          </a:blip>
          <a:srcRect b="0" l="4723" r="6828" t="7089"/>
          <a:stretch/>
        </p:blipFill>
        <p:spPr>
          <a:xfrm>
            <a:off x="1692100" y="2061875"/>
            <a:ext cx="5434850" cy="302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38" name="Google Shape;638;p69"/>
          <p:cNvCxnSpPr>
            <a:endCxn id="639" idx="1"/>
          </p:cNvCxnSpPr>
          <p:nvPr/>
        </p:nvCxnSpPr>
        <p:spPr>
          <a:xfrm flipH="1">
            <a:off x="1910975" y="1708050"/>
            <a:ext cx="501900" cy="176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69"/>
          <p:cNvSpPr/>
          <p:nvPr/>
        </p:nvSpPr>
        <p:spPr>
          <a:xfrm>
            <a:off x="1815350" y="3615025"/>
            <a:ext cx="5143500" cy="17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0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70"/>
          <p:cNvPicPr preferRelativeResize="0"/>
          <p:nvPr/>
        </p:nvPicPr>
        <p:blipFill rotWithShape="1">
          <a:blip r:embed="rId3">
            <a:alphaModFix/>
          </a:blip>
          <a:srcRect b="0" l="-2720" r="2719" t="44370"/>
          <a:stretch/>
        </p:blipFill>
        <p:spPr>
          <a:xfrm>
            <a:off x="1346200" y="127000"/>
            <a:ext cx="6118176" cy="2444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7" name="Google Shape;647;p70"/>
          <p:cNvPicPr preferRelativeResize="0"/>
          <p:nvPr/>
        </p:nvPicPr>
        <p:blipFill rotWithShape="1">
          <a:blip r:embed="rId4">
            <a:alphaModFix/>
          </a:blip>
          <a:srcRect b="0" l="4723" r="6828" t="7089"/>
          <a:stretch/>
        </p:blipFill>
        <p:spPr>
          <a:xfrm>
            <a:off x="1692100" y="2061875"/>
            <a:ext cx="5434850" cy="302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48" name="Google Shape;648;p70"/>
          <p:cNvCxnSpPr/>
          <p:nvPr/>
        </p:nvCxnSpPr>
        <p:spPr>
          <a:xfrm>
            <a:off x="1098100" y="2879750"/>
            <a:ext cx="705300" cy="181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70"/>
          <p:cNvCxnSpPr/>
          <p:nvPr/>
        </p:nvCxnSpPr>
        <p:spPr>
          <a:xfrm flipH="1" rot="10800000">
            <a:off x="1109388" y="1650906"/>
            <a:ext cx="1430700" cy="124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70"/>
          <p:cNvSpPr/>
          <p:nvPr/>
        </p:nvSpPr>
        <p:spPr>
          <a:xfrm>
            <a:off x="1854200" y="4724400"/>
            <a:ext cx="5130900" cy="15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71"/>
          <p:cNvPicPr preferRelativeResize="0"/>
          <p:nvPr/>
        </p:nvPicPr>
        <p:blipFill rotWithShape="1">
          <a:blip r:embed="rId3">
            <a:alphaModFix/>
          </a:blip>
          <a:srcRect b="0" l="-2720" r="2719" t="44370"/>
          <a:stretch/>
        </p:blipFill>
        <p:spPr>
          <a:xfrm>
            <a:off x="1512900" y="1016000"/>
            <a:ext cx="6118176" cy="2444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57" name="Google Shape;657;p71"/>
          <p:cNvCxnSpPr/>
          <p:nvPr/>
        </p:nvCxnSpPr>
        <p:spPr>
          <a:xfrm flipH="1" rot="10800000">
            <a:off x="685800" y="2870100"/>
            <a:ext cx="18033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71"/>
          <p:cNvCxnSpPr/>
          <p:nvPr/>
        </p:nvCxnSpPr>
        <p:spPr>
          <a:xfrm flipH="1" rot="10800000">
            <a:off x="554025" y="3327300"/>
            <a:ext cx="18033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1562250" y="1939075"/>
            <a:ext cx="155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Lato"/>
                <a:ea typeface="Lato"/>
                <a:cs typeface="Lato"/>
                <a:sym typeface="Lato"/>
              </a:rPr>
              <a:t>LaTeX</a:t>
            </a:r>
            <a:endParaRPr sz="3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25" y="16065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 rotWithShape="1">
          <a:blip r:embed="rId4">
            <a:alphaModFix/>
          </a:blip>
          <a:srcRect b="0" l="23708" r="26198" t="0"/>
          <a:stretch/>
        </p:blipFill>
        <p:spPr>
          <a:xfrm>
            <a:off x="5780450" y="1226050"/>
            <a:ext cx="1934824" cy="25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/>
          <p:nvPr/>
        </p:nvSpPr>
        <p:spPr>
          <a:xfrm>
            <a:off x="5780450" y="38819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Anton</a:t>
            </a:r>
            <a:r>
              <a:rPr lang="en" sz="1100">
                <a:solidFill>
                  <a:schemeClr val="lt1"/>
                </a:solidFill>
              </a:rPr>
              <a:t> on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Unsplash</a:t>
            </a:r>
            <a:endParaRPr/>
          </a:p>
        </p:txBody>
      </p:sp>
      <p:sp>
        <p:nvSpPr>
          <p:cNvPr id="217" name="Google Shape;217;p18"/>
          <p:cNvSpPr txBox="1"/>
          <p:nvPr/>
        </p:nvSpPr>
        <p:spPr>
          <a:xfrm>
            <a:off x="6297072" y="589475"/>
            <a:ext cx="121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atex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2"/>
          <p:cNvSpPr txBox="1"/>
          <p:nvPr/>
        </p:nvSpPr>
        <p:spPr>
          <a:xfrm>
            <a:off x="0" y="1831600"/>
            <a:ext cx="1879200" cy="615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Code referring to the table: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p72"/>
          <p:cNvSpPr txBox="1"/>
          <p:nvPr/>
        </p:nvSpPr>
        <p:spPr>
          <a:xfrm>
            <a:off x="-2" y="3624100"/>
            <a:ext cx="2184000" cy="615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Code referring to the figure: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72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72"/>
          <p:cNvPicPr preferRelativeResize="0"/>
          <p:nvPr/>
        </p:nvPicPr>
        <p:blipFill rotWithShape="1">
          <a:blip r:embed="rId3">
            <a:alphaModFix/>
          </a:blip>
          <a:srcRect b="0" l="-2720" r="2719" t="68067"/>
          <a:stretch/>
        </p:blipFill>
        <p:spPr>
          <a:xfrm>
            <a:off x="1687725" y="503525"/>
            <a:ext cx="6118176" cy="140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7" name="Google Shape;667;p72"/>
          <p:cNvPicPr preferRelativeResize="0"/>
          <p:nvPr/>
        </p:nvPicPr>
        <p:blipFill rotWithShape="1">
          <a:blip r:embed="rId4">
            <a:alphaModFix/>
          </a:blip>
          <a:srcRect b="0" l="0" r="2676" t="69975"/>
          <a:stretch/>
        </p:blipFill>
        <p:spPr>
          <a:xfrm>
            <a:off x="1851200" y="2801400"/>
            <a:ext cx="5954700" cy="62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8" name="Google Shape;668;p72"/>
          <p:cNvSpPr txBox="1"/>
          <p:nvPr/>
        </p:nvSpPr>
        <p:spPr>
          <a:xfrm>
            <a:off x="37948" y="659400"/>
            <a:ext cx="1803300" cy="615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End of the code for the table: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72"/>
          <p:cNvSpPr txBox="1"/>
          <p:nvPr/>
        </p:nvSpPr>
        <p:spPr>
          <a:xfrm>
            <a:off x="0" y="2831950"/>
            <a:ext cx="1879200" cy="615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End of the code for the other figure: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0" name="Google Shape;670;p72"/>
          <p:cNvPicPr preferRelativeResize="0"/>
          <p:nvPr/>
        </p:nvPicPr>
        <p:blipFill rotWithShape="1">
          <a:blip r:embed="rId5">
            <a:alphaModFix/>
          </a:blip>
          <a:srcRect b="0" l="0" r="2666" t="0"/>
          <a:stretch/>
        </p:blipFill>
        <p:spPr>
          <a:xfrm>
            <a:off x="1851200" y="1939288"/>
            <a:ext cx="59547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1" name="Google Shape;671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4725" y="3527500"/>
            <a:ext cx="5954701" cy="105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2" name="Google Shape;672;p72"/>
          <p:cNvSpPr/>
          <p:nvPr/>
        </p:nvSpPr>
        <p:spPr>
          <a:xfrm>
            <a:off x="2743200" y="1397000"/>
            <a:ext cx="1955700" cy="23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2"/>
          <p:cNvSpPr/>
          <p:nvPr/>
        </p:nvSpPr>
        <p:spPr>
          <a:xfrm>
            <a:off x="2743200" y="2829088"/>
            <a:ext cx="1955700" cy="23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2"/>
          <p:cNvSpPr/>
          <p:nvPr/>
        </p:nvSpPr>
        <p:spPr>
          <a:xfrm>
            <a:off x="4953000" y="2009213"/>
            <a:ext cx="1955700" cy="23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2"/>
          <p:cNvSpPr/>
          <p:nvPr/>
        </p:nvSpPr>
        <p:spPr>
          <a:xfrm>
            <a:off x="3768975" y="3480075"/>
            <a:ext cx="15651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3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3550000"/>
            <a:ext cx="48196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0100"/>
            <a:ext cx="5238750" cy="971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24050"/>
            <a:ext cx="8039100" cy="971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84" name="Google Shape;684;p73"/>
          <p:cNvCxnSpPr/>
          <p:nvPr/>
        </p:nvCxnSpPr>
        <p:spPr>
          <a:xfrm>
            <a:off x="4876800" y="2641600"/>
            <a:ext cx="0" cy="58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4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325" y="1995925"/>
            <a:ext cx="6611129" cy="239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74"/>
          <p:cNvPicPr preferRelativeResize="0"/>
          <p:nvPr/>
        </p:nvPicPr>
        <p:blipFill rotWithShape="1">
          <a:blip r:embed="rId4">
            <a:alphaModFix/>
          </a:blip>
          <a:srcRect b="0" l="11769" r="0" t="0"/>
          <a:stretch/>
        </p:blipFill>
        <p:spPr>
          <a:xfrm>
            <a:off x="953325" y="152400"/>
            <a:ext cx="6838125" cy="150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92" name="Google Shape;692;p74"/>
          <p:cNvCxnSpPr/>
          <p:nvPr/>
        </p:nvCxnSpPr>
        <p:spPr>
          <a:xfrm flipH="1">
            <a:off x="3420675" y="1034550"/>
            <a:ext cx="216900" cy="248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5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25" y="2571750"/>
            <a:ext cx="7219950" cy="224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99" name="Google Shape;699;p75"/>
          <p:cNvCxnSpPr>
            <a:stCxn id="698" idx="0"/>
          </p:cNvCxnSpPr>
          <p:nvPr/>
        </p:nvCxnSpPr>
        <p:spPr>
          <a:xfrm>
            <a:off x="4373800" y="2571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0" name="Google Shape;700;p75"/>
          <p:cNvPicPr preferRelativeResize="0"/>
          <p:nvPr/>
        </p:nvPicPr>
        <p:blipFill rotWithShape="1">
          <a:blip r:embed="rId4">
            <a:alphaModFix/>
          </a:blip>
          <a:srcRect b="0" l="1941" r="0" t="0"/>
          <a:stretch/>
        </p:blipFill>
        <p:spPr>
          <a:xfrm>
            <a:off x="2240475" y="1678275"/>
            <a:ext cx="47821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01" name="Google Shape;701;p75"/>
          <p:cNvCxnSpPr>
            <a:stCxn id="702" idx="2"/>
          </p:cNvCxnSpPr>
          <p:nvPr/>
        </p:nvCxnSpPr>
        <p:spPr>
          <a:xfrm>
            <a:off x="4572000" y="1318200"/>
            <a:ext cx="11100" cy="40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75"/>
          <p:cNvCxnSpPr>
            <a:stCxn id="700" idx="2"/>
          </p:cNvCxnSpPr>
          <p:nvPr/>
        </p:nvCxnSpPr>
        <p:spPr>
          <a:xfrm>
            <a:off x="4631525" y="2211675"/>
            <a:ext cx="18900" cy="39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4" name="Google Shape;70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9254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6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6"/>
          <p:cNvSpPr txBox="1"/>
          <p:nvPr>
            <p:ph idx="1" type="body"/>
          </p:nvPr>
        </p:nvSpPr>
        <p:spPr>
          <a:xfrm>
            <a:off x="1141500" y="1307850"/>
            <a:ext cx="75030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Recognize how Overleaf offers extra support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Identify when there is an Issue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Know how to get help</a:t>
            </a:r>
            <a:endParaRPr sz="2568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7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77"/>
          <p:cNvPicPr preferRelativeResize="0"/>
          <p:nvPr/>
        </p:nvPicPr>
        <p:blipFill rotWithShape="1">
          <a:blip r:embed="rId3">
            <a:alphaModFix/>
          </a:blip>
          <a:srcRect b="0" l="2530" r="4782" t="0"/>
          <a:stretch/>
        </p:blipFill>
        <p:spPr>
          <a:xfrm>
            <a:off x="1234775" y="2719650"/>
            <a:ext cx="6674450" cy="133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7" name="Google Shape;71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775" y="302600"/>
            <a:ext cx="4570323" cy="213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78"/>
          <p:cNvPicPr preferRelativeResize="0"/>
          <p:nvPr/>
        </p:nvPicPr>
        <p:blipFill rotWithShape="1">
          <a:blip r:embed="rId3">
            <a:alphaModFix/>
          </a:blip>
          <a:srcRect b="10249" l="-2916" r="-6720" t="-10250"/>
          <a:stretch/>
        </p:blipFill>
        <p:spPr>
          <a:xfrm>
            <a:off x="2471975" y="-266475"/>
            <a:ext cx="4441558" cy="51435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24" name="Google Shape;724;p78"/>
          <p:cNvCxnSpPr/>
          <p:nvPr/>
        </p:nvCxnSpPr>
        <p:spPr>
          <a:xfrm flipH="1" rot="10800000">
            <a:off x="5565947" y="443175"/>
            <a:ext cx="2920200" cy="1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25" name="Google Shape;725;p78"/>
          <p:cNvSpPr/>
          <p:nvPr/>
        </p:nvSpPr>
        <p:spPr>
          <a:xfrm>
            <a:off x="5165472" y="226375"/>
            <a:ext cx="400500" cy="43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8"/>
          <p:cNvSpPr/>
          <p:nvPr/>
        </p:nvSpPr>
        <p:spPr>
          <a:xfrm>
            <a:off x="2471975" y="3306075"/>
            <a:ext cx="4200000" cy="166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9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00" y="382550"/>
            <a:ext cx="8316001" cy="395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0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79244" cy="439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9" name="Google Shape;739;p80"/>
          <p:cNvPicPr preferRelativeResize="0"/>
          <p:nvPr/>
        </p:nvPicPr>
        <p:blipFill rotWithShape="1">
          <a:blip r:embed="rId4">
            <a:alphaModFix/>
          </a:blip>
          <a:srcRect b="0" l="0" r="0" t="14266"/>
          <a:stretch/>
        </p:blipFill>
        <p:spPr>
          <a:xfrm>
            <a:off x="4572000" y="1099475"/>
            <a:ext cx="4444650" cy="1360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40" name="Google Shape;740;p80"/>
          <p:cNvCxnSpPr/>
          <p:nvPr/>
        </p:nvCxnSpPr>
        <p:spPr>
          <a:xfrm>
            <a:off x="3183500" y="772125"/>
            <a:ext cx="1579800" cy="51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80"/>
          <p:cNvSpPr/>
          <p:nvPr/>
        </p:nvSpPr>
        <p:spPr>
          <a:xfrm>
            <a:off x="2922175" y="522675"/>
            <a:ext cx="380100" cy="403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319" y="2612000"/>
            <a:ext cx="4291997" cy="193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1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938" y="180950"/>
            <a:ext cx="6678135" cy="439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 txBox="1"/>
          <p:nvPr>
            <p:ph idx="1" type="body"/>
          </p:nvPr>
        </p:nvSpPr>
        <p:spPr>
          <a:xfrm>
            <a:off x="1141500" y="1307850"/>
            <a:ext cx="75030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35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68"/>
              <a:buAutoNum type="arabicPeriod"/>
            </a:pPr>
            <a:r>
              <a:rPr lang="en" sz="1968"/>
              <a:t>Explain what LaTeX is and how it came to be</a:t>
            </a:r>
            <a:endParaRPr sz="1968"/>
          </a:p>
          <a:p>
            <a:pPr indent="-3535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68"/>
              <a:buAutoNum type="arabicPeriod"/>
            </a:pPr>
            <a:r>
              <a:rPr lang="en" sz="1968"/>
              <a:t>Understand that writing a document involves two distinct steps:</a:t>
            </a:r>
            <a:endParaRPr sz="1968"/>
          </a:p>
          <a:p>
            <a:pPr indent="-340894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8"/>
              <a:buChar char="●"/>
            </a:pPr>
            <a:r>
              <a:rPr lang="en" sz="1768"/>
              <a:t>Writing the content</a:t>
            </a:r>
            <a:endParaRPr sz="1768"/>
          </a:p>
          <a:p>
            <a:pPr indent="-340894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8"/>
              <a:buChar char="●"/>
            </a:pPr>
            <a:r>
              <a:rPr lang="en" sz="1768"/>
              <a:t>Determining how the content should be displayed</a:t>
            </a:r>
            <a:endParaRPr sz="1768"/>
          </a:p>
          <a:p>
            <a:pPr indent="-3535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68"/>
              <a:buAutoNum type="arabicPeriod"/>
            </a:pPr>
            <a:r>
              <a:rPr lang="en" sz="1968"/>
              <a:t>Recognize the following difference:</a:t>
            </a:r>
            <a:endParaRPr sz="1968"/>
          </a:p>
          <a:p>
            <a:pPr indent="-340894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8"/>
              <a:buChar char="●"/>
            </a:pPr>
            <a:r>
              <a:rPr lang="en" sz="1768"/>
              <a:t>Applications like Microsoft Word interactively show you how</a:t>
            </a:r>
            <a:r>
              <a:rPr lang="en" sz="1768"/>
              <a:t>  the document text will look as you write</a:t>
            </a:r>
            <a:endParaRPr sz="1768"/>
          </a:p>
          <a:p>
            <a:pPr indent="-340894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8"/>
              <a:buChar char="●"/>
            </a:pPr>
            <a:r>
              <a:rPr lang="en" sz="1768"/>
              <a:t>Markup languages embed specific tags within the text that define how a file should later display the content text</a:t>
            </a:r>
            <a:endParaRPr sz="1768"/>
          </a:p>
          <a:p>
            <a:pPr indent="-3535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68"/>
              <a:buAutoNum type="arabicPeriod"/>
            </a:pPr>
            <a:r>
              <a:rPr lang="en" sz="1968"/>
              <a:t>Begin to understand how markup language tags result in changes to  how the text is displayed</a:t>
            </a:r>
            <a:endParaRPr sz="1968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2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2"/>
          <p:cNvSpPr txBox="1"/>
          <p:nvPr>
            <p:ph idx="1" type="body"/>
          </p:nvPr>
        </p:nvSpPr>
        <p:spPr>
          <a:xfrm>
            <a:off x="1141500" y="1307850"/>
            <a:ext cx="75030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Be familiar with tools available for collaboration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Share projects for others to view or edit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Open reviewing mode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Add comments to content</a:t>
            </a:r>
            <a:endParaRPr sz="2568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68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68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3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7050"/>
            <a:ext cx="8839204" cy="69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Google Shape;761;p83"/>
          <p:cNvCxnSpPr/>
          <p:nvPr/>
        </p:nvCxnSpPr>
        <p:spPr>
          <a:xfrm flipH="1" rot="10800000">
            <a:off x="5108800" y="2134850"/>
            <a:ext cx="12300" cy="166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4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925" y="126300"/>
            <a:ext cx="3531725" cy="652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68" name="Google Shape;768;p84"/>
          <p:cNvCxnSpPr>
            <a:stCxn id="767" idx="2"/>
            <a:endCxn id="769" idx="0"/>
          </p:cNvCxnSpPr>
          <p:nvPr/>
        </p:nvCxnSpPr>
        <p:spPr>
          <a:xfrm>
            <a:off x="4644788" y="778475"/>
            <a:ext cx="0" cy="34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Google Shape;770;p84"/>
          <p:cNvSpPr/>
          <p:nvPr/>
        </p:nvSpPr>
        <p:spPr>
          <a:xfrm>
            <a:off x="2591425" y="2245900"/>
            <a:ext cx="13821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4"/>
          <p:cNvSpPr/>
          <p:nvPr/>
        </p:nvSpPr>
        <p:spPr>
          <a:xfrm>
            <a:off x="4285700" y="123405"/>
            <a:ext cx="851400" cy="52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950" y="1169200"/>
            <a:ext cx="4865678" cy="35305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5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25" y="1147625"/>
            <a:ext cx="7083476" cy="1308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9" name="Google Shape;779;p85"/>
          <p:cNvSpPr/>
          <p:nvPr/>
        </p:nvSpPr>
        <p:spPr>
          <a:xfrm>
            <a:off x="5972595" y="1209320"/>
            <a:ext cx="1986900" cy="86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6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900" y="238775"/>
            <a:ext cx="6358195" cy="439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6" name="Google Shape;786;p86"/>
          <p:cNvSpPr/>
          <p:nvPr/>
        </p:nvSpPr>
        <p:spPr>
          <a:xfrm>
            <a:off x="4874325" y="1851000"/>
            <a:ext cx="2739300" cy="72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7" name="Google Shape;787;p86"/>
          <p:cNvCxnSpPr/>
          <p:nvPr/>
        </p:nvCxnSpPr>
        <p:spPr>
          <a:xfrm flipH="1" rot="10800000">
            <a:off x="296150" y="1011875"/>
            <a:ext cx="1419000" cy="82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7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3900" cy="43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8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21925" cy="23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275" y="2236500"/>
            <a:ext cx="4589650" cy="28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9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89"/>
          <p:cNvPicPr preferRelativeResize="0"/>
          <p:nvPr/>
        </p:nvPicPr>
        <p:blipFill rotWithShape="1">
          <a:blip r:embed="rId3">
            <a:alphaModFix/>
          </a:blip>
          <a:srcRect b="0" l="1058" r="0" t="0"/>
          <a:stretch/>
        </p:blipFill>
        <p:spPr>
          <a:xfrm>
            <a:off x="1324700" y="201750"/>
            <a:ext cx="6522651" cy="439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7" name="Google Shape;807;p89"/>
          <p:cNvSpPr/>
          <p:nvPr/>
        </p:nvSpPr>
        <p:spPr>
          <a:xfrm>
            <a:off x="2546375" y="1838675"/>
            <a:ext cx="765000" cy="6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0"/>
          <p:cNvSpPr txBox="1"/>
          <p:nvPr>
            <p:ph type="title"/>
          </p:nvPr>
        </p:nvSpPr>
        <p:spPr>
          <a:xfrm>
            <a:off x="1141500" y="393750"/>
            <a:ext cx="79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90"/>
          <p:cNvSpPr txBox="1"/>
          <p:nvPr>
            <p:ph idx="1" type="body"/>
          </p:nvPr>
        </p:nvSpPr>
        <p:spPr>
          <a:xfrm>
            <a:off x="1141500" y="1307850"/>
            <a:ext cx="75030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Connect your GitHub and Overleaf accounts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Set up a project to sync with GitHub</a:t>
            </a:r>
            <a:endParaRPr sz="2568"/>
          </a:p>
          <a:p>
            <a:pPr indent="-39169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68"/>
              <a:buAutoNum type="arabicPeriod"/>
            </a:pPr>
            <a:r>
              <a:rPr lang="en" sz="2568"/>
              <a:t>Sync changes to and from GitHub</a:t>
            </a:r>
            <a:endParaRPr sz="2568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68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68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1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91"/>
          <p:cNvPicPr preferRelativeResize="0"/>
          <p:nvPr/>
        </p:nvPicPr>
        <p:blipFill rotWithShape="1">
          <a:blip r:embed="rId3">
            <a:alphaModFix/>
          </a:blip>
          <a:srcRect b="19315" l="0" r="0" t="0"/>
          <a:stretch/>
        </p:blipFill>
        <p:spPr>
          <a:xfrm>
            <a:off x="685025" y="1689150"/>
            <a:ext cx="8178875" cy="120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0" name="Google Shape;820;p91"/>
          <p:cNvSpPr/>
          <p:nvPr/>
        </p:nvSpPr>
        <p:spPr>
          <a:xfrm>
            <a:off x="5549875" y="1904150"/>
            <a:ext cx="3007200" cy="267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1" name="Google Shape;821;p91"/>
          <p:cNvCxnSpPr/>
          <p:nvPr/>
        </p:nvCxnSpPr>
        <p:spPr>
          <a:xfrm flipH="1">
            <a:off x="2496500" y="754700"/>
            <a:ext cx="11400" cy="98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2" name="Google Shape;822;p91"/>
          <p:cNvSpPr txBox="1"/>
          <p:nvPr/>
        </p:nvSpPr>
        <p:spPr>
          <a:xfrm>
            <a:off x="2978700" y="626975"/>
            <a:ext cx="616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Upper Left Corner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961375" y="589475"/>
            <a:ext cx="155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Lato"/>
                <a:ea typeface="Lato"/>
                <a:cs typeface="Lato"/>
                <a:sym typeface="Lato"/>
              </a:rPr>
              <a:t>LaTeX</a:t>
            </a:r>
            <a:endParaRPr sz="3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4702125" y="458675"/>
            <a:ext cx="391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Traditional 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Text Editors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4043225" y="658775"/>
            <a:ext cx="82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vs.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50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b="0" l="0" r="0" t="68266"/>
          <a:stretch/>
        </p:blipFill>
        <p:spPr>
          <a:xfrm>
            <a:off x="5977100" y="2489650"/>
            <a:ext cx="1219200" cy="3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/>
          <p:nvPr/>
        </p:nvSpPr>
        <p:spPr>
          <a:xfrm>
            <a:off x="5864550" y="2251650"/>
            <a:ext cx="1418100" cy="31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5876575" y="2391475"/>
            <a:ext cx="252300" cy="252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7019575" y="2391475"/>
            <a:ext cx="252300" cy="252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/>
        </p:nvSpPr>
        <p:spPr>
          <a:xfrm>
            <a:off x="793025" y="3417175"/>
            <a:ext cx="325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Fancy looking documents!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eproducible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complex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formatting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and text layout with ease!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5546125" y="3372475"/>
            <a:ext cx="319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Typical looking documents.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Manual text  formatting and layout!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2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75" y="1894000"/>
            <a:ext cx="8839199" cy="1028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Google Shape;829;p92"/>
          <p:cNvCxnSpPr/>
          <p:nvPr/>
        </p:nvCxnSpPr>
        <p:spPr>
          <a:xfrm>
            <a:off x="5944625" y="1021725"/>
            <a:ext cx="1973700" cy="95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" name="Google Shape;830;p92"/>
          <p:cNvSpPr txBox="1"/>
          <p:nvPr/>
        </p:nvSpPr>
        <p:spPr>
          <a:xfrm>
            <a:off x="3234225" y="626975"/>
            <a:ext cx="650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Upper Right Corner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3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0100" y="152400"/>
            <a:ext cx="4604181" cy="439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93"/>
          <p:cNvCxnSpPr/>
          <p:nvPr/>
        </p:nvCxnSpPr>
        <p:spPr>
          <a:xfrm flipH="1" rot="10800000">
            <a:off x="4980950" y="1869375"/>
            <a:ext cx="1753200" cy="49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4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75" y="1034800"/>
            <a:ext cx="8839204" cy="24558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844" name="Google Shape;844;p94"/>
          <p:cNvCxnSpPr/>
          <p:nvPr/>
        </p:nvCxnSpPr>
        <p:spPr>
          <a:xfrm flipH="1" rot="10800000">
            <a:off x="7523675" y="3192900"/>
            <a:ext cx="638700" cy="85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5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95"/>
          <p:cNvPicPr preferRelativeResize="0"/>
          <p:nvPr/>
        </p:nvPicPr>
        <p:blipFill rotWithShape="1">
          <a:blip r:embed="rId3">
            <a:alphaModFix/>
          </a:blip>
          <a:srcRect b="19315" l="0" r="0" t="0"/>
          <a:stretch/>
        </p:blipFill>
        <p:spPr>
          <a:xfrm>
            <a:off x="685025" y="1689150"/>
            <a:ext cx="8178875" cy="120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1" name="Google Shape;851;p95"/>
          <p:cNvSpPr/>
          <p:nvPr/>
        </p:nvSpPr>
        <p:spPr>
          <a:xfrm>
            <a:off x="5549875" y="1904150"/>
            <a:ext cx="3007200" cy="267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2" name="Google Shape;852;p95"/>
          <p:cNvCxnSpPr/>
          <p:nvPr/>
        </p:nvCxnSpPr>
        <p:spPr>
          <a:xfrm flipH="1">
            <a:off x="1488225" y="789475"/>
            <a:ext cx="11400" cy="98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" name="Google Shape;853;p95"/>
          <p:cNvSpPr txBox="1"/>
          <p:nvPr/>
        </p:nvSpPr>
        <p:spPr>
          <a:xfrm>
            <a:off x="1866100" y="418375"/>
            <a:ext cx="616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Upper Left Corner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6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9" name="Google Shape;859;p96"/>
          <p:cNvPicPr preferRelativeResize="0"/>
          <p:nvPr/>
        </p:nvPicPr>
        <p:blipFill rotWithShape="1">
          <a:blip r:embed="rId3">
            <a:alphaModFix/>
          </a:blip>
          <a:srcRect b="0" l="0" r="3670" t="0"/>
          <a:stretch/>
        </p:blipFill>
        <p:spPr>
          <a:xfrm>
            <a:off x="3003375" y="210350"/>
            <a:ext cx="2478375" cy="439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860" name="Google Shape;860;p96"/>
          <p:cNvCxnSpPr/>
          <p:nvPr/>
        </p:nvCxnSpPr>
        <p:spPr>
          <a:xfrm>
            <a:off x="2144025" y="3998325"/>
            <a:ext cx="788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7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713" y="198750"/>
            <a:ext cx="4890564" cy="4394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8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2" name="Google Shape;87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600" y="304800"/>
            <a:ext cx="4406794" cy="439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>
            <p:ph idx="1" type="body"/>
          </p:nvPr>
        </p:nvSpPr>
        <p:spPr>
          <a:xfrm>
            <a:off x="554025" y="4699700"/>
            <a:ext cx="80643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3226800" y="3326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Etienne Girardet</a:t>
            </a:r>
            <a:r>
              <a:rPr lang="en" sz="1100">
                <a:solidFill>
                  <a:schemeClr val="lt1"/>
                </a:solidFill>
              </a:rPr>
              <a:t> on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Unsplash</a:t>
            </a:r>
            <a:endParaRPr/>
          </a:p>
        </p:txBody>
      </p:sp>
      <p:pic>
        <p:nvPicPr>
          <p:cNvPr id="245" name="Google Shape;24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9786" y="1622225"/>
            <a:ext cx="2474040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 txBox="1"/>
          <p:nvPr/>
        </p:nvSpPr>
        <p:spPr>
          <a:xfrm>
            <a:off x="2585200" y="200475"/>
            <a:ext cx="686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Historical Document Creation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925" y="1622225"/>
            <a:ext cx="2474024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1"/>
          <p:cNvSpPr txBox="1"/>
          <p:nvPr/>
        </p:nvSpPr>
        <p:spPr>
          <a:xfrm>
            <a:off x="101913" y="3326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Dim Hou</a:t>
            </a:r>
            <a:r>
              <a:rPr lang="en" sz="1100">
                <a:solidFill>
                  <a:schemeClr val="lt1"/>
                </a:solidFill>
              </a:rPr>
              <a:t> on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2"/>
              </a:rPr>
              <a:t>Unsplash</a:t>
            </a:r>
            <a:endParaRPr/>
          </a:p>
        </p:txBody>
      </p:sp>
      <p:sp>
        <p:nvSpPr>
          <p:cNvPr id="249" name="Google Shape;249;p21"/>
          <p:cNvSpPr txBox="1"/>
          <p:nvPr/>
        </p:nvSpPr>
        <p:spPr>
          <a:xfrm>
            <a:off x="406125" y="1165700"/>
            <a:ext cx="23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Handwritten Content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3298803" y="1165700"/>
            <a:ext cx="29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Typesetting stamp arrangement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71863" y="2153900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50875" y="2074627"/>
            <a:ext cx="743525" cy="7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 rotWithShape="1">
          <a:blip r:embed="rId15">
            <a:alphaModFix/>
          </a:blip>
          <a:srcRect b="0" l="0" r="0" t="32194"/>
          <a:stretch/>
        </p:blipFill>
        <p:spPr>
          <a:xfrm>
            <a:off x="7046800" y="1648450"/>
            <a:ext cx="1944800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/>
        </p:nvSpPr>
        <p:spPr>
          <a:xfrm>
            <a:off x="6447100" y="3326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7"/>
              </a:rPr>
              <a:t>Sinziana Susa</a:t>
            </a:r>
            <a:r>
              <a:rPr lang="en" sz="1100">
                <a:solidFill>
                  <a:schemeClr val="lt1"/>
                </a:solidFill>
              </a:rPr>
              <a:t> on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9"/>
              </a:rPr>
              <a:t>Unsplash</a:t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6555203" y="1193900"/>
            <a:ext cx="29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Final Product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FFFFFF"/>
      </a:dk1>
      <a:lt1>
        <a:srgbClr val="000000"/>
      </a:lt1>
      <a:dk2>
        <a:srgbClr val="000000"/>
      </a:dk2>
      <a:lt2>
        <a:srgbClr val="E0461B"/>
      </a:lt2>
      <a:accent1>
        <a:srgbClr val="1A3C5F"/>
      </a:accent1>
      <a:accent2>
        <a:srgbClr val="EECE1A"/>
      </a:accent2>
      <a:accent3>
        <a:srgbClr val="000000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